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handoutMasterIdLst>
    <p:handoutMasterId r:id="rId22"/>
  </p:handoutMasterIdLst>
  <p:sldIdLst>
    <p:sldId id="256" r:id="rId2"/>
    <p:sldId id="257" r:id="rId3"/>
    <p:sldId id="258" r:id="rId4"/>
    <p:sldId id="259" r:id="rId5"/>
    <p:sldId id="260" r:id="rId6"/>
    <p:sldId id="261" r:id="rId7"/>
    <p:sldId id="264" r:id="rId8"/>
    <p:sldId id="266" r:id="rId9"/>
    <p:sldId id="267" r:id="rId10"/>
    <p:sldId id="269" r:id="rId11"/>
    <p:sldId id="270" r:id="rId12"/>
    <p:sldId id="271" r:id="rId13"/>
    <p:sldId id="272" r:id="rId14"/>
    <p:sldId id="273" r:id="rId15"/>
    <p:sldId id="274" r:id="rId16"/>
    <p:sldId id="275" r:id="rId17"/>
    <p:sldId id="276" r:id="rId18"/>
    <p:sldId id="277" r:id="rId19"/>
    <p:sldId id="278"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831" autoAdjust="0"/>
  </p:normalViewPr>
  <p:slideViewPr>
    <p:cSldViewPr>
      <p:cViewPr varScale="1">
        <p:scale>
          <a:sx n="73" d="100"/>
          <a:sy n="73" d="100"/>
        </p:scale>
        <p:origin x="-121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2791627-698B-45D5-8638-DB8EC973EE4C}" type="datetimeFigureOut">
              <a:rPr lang="en-US" smtClean="0"/>
              <a:pPr/>
              <a:t>12/11/2012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941CF38-C9BF-46A8-A311-D7965921EAE1}"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70CD95-98DE-4F12-87F0-DE0CBEFCF09C}" type="datetimeFigureOut">
              <a:rPr lang="en-US" smtClean="0"/>
              <a:pPr/>
              <a:t>12/11/2012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8EB88F-113E-47C0-A2CD-F43B9BFD782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E8EB88F-113E-47C0-A2CD-F43B9BFD782B}"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D948731-8D81-45FE-A1E3-0BE9DF835DC3}" type="datetimeFigureOut">
              <a:rPr lang="en-US" smtClean="0"/>
              <a:pPr/>
              <a:t>12/11/2012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48BFCEF7-4080-4B6E-8EBC-EF154295AF6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D948731-8D81-45FE-A1E3-0BE9DF835DC3}" type="datetimeFigureOut">
              <a:rPr lang="en-US" smtClean="0"/>
              <a:pPr/>
              <a:t>12/11/2012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BFCEF7-4080-4B6E-8EBC-EF154295AF6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D948731-8D81-45FE-A1E3-0BE9DF835DC3}" type="datetimeFigureOut">
              <a:rPr lang="en-US" smtClean="0"/>
              <a:pPr/>
              <a:t>12/11/2012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BFCEF7-4080-4B6E-8EBC-EF154295AF6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D948731-8D81-45FE-A1E3-0BE9DF835DC3}" type="datetimeFigureOut">
              <a:rPr lang="en-US" smtClean="0"/>
              <a:pPr/>
              <a:t>12/11/2012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BFCEF7-4080-4B6E-8EBC-EF154295AF6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D948731-8D81-45FE-A1E3-0BE9DF835DC3}" type="datetimeFigureOut">
              <a:rPr lang="en-US" smtClean="0"/>
              <a:pPr/>
              <a:t>12/11/2012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BFCEF7-4080-4B6E-8EBC-EF154295AF6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D948731-8D81-45FE-A1E3-0BE9DF835DC3}" type="datetimeFigureOut">
              <a:rPr lang="en-US" smtClean="0"/>
              <a:pPr/>
              <a:t>12/11/2012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BFCEF7-4080-4B6E-8EBC-EF154295AF6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D948731-8D81-45FE-A1E3-0BE9DF835DC3}" type="datetimeFigureOut">
              <a:rPr lang="en-US" smtClean="0"/>
              <a:pPr/>
              <a:t>12/11/2012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BFCEF7-4080-4B6E-8EBC-EF154295AF6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D948731-8D81-45FE-A1E3-0BE9DF835DC3}" type="datetimeFigureOut">
              <a:rPr lang="en-US" smtClean="0"/>
              <a:pPr/>
              <a:t>12/11/2012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BFCEF7-4080-4B6E-8EBC-EF154295AF6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948731-8D81-45FE-A1E3-0BE9DF835DC3}" type="datetimeFigureOut">
              <a:rPr lang="en-US" smtClean="0"/>
              <a:pPr/>
              <a:t>12/11/2012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BFCEF7-4080-4B6E-8EBC-EF154295AF6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D948731-8D81-45FE-A1E3-0BE9DF835DC3}" type="datetimeFigureOut">
              <a:rPr lang="en-US" smtClean="0"/>
              <a:pPr/>
              <a:t>12/11/2012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BFCEF7-4080-4B6E-8EBC-EF154295AF6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D948731-8D81-45FE-A1E3-0BE9DF835DC3}" type="datetimeFigureOut">
              <a:rPr lang="en-US" smtClean="0"/>
              <a:pPr/>
              <a:t>12/11/2012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48BFCEF7-4080-4B6E-8EBC-EF154295AF64}"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D948731-8D81-45FE-A1E3-0BE9DF835DC3}" type="datetimeFigureOut">
              <a:rPr lang="en-US" smtClean="0"/>
              <a:pPr/>
              <a:t>12/11/2012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8BFCEF7-4080-4B6E-8EBC-EF154295AF64}"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hyperlink" Target="mailto:Wildman.michelle@yahoo.com" TargetMode="Externa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hyperlink" Target="http://www.csse.ca/" TargetMode="Externa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dx.dio.org.ez-proxy.brooklyn.cuny.edu:2048/10.1598/RT.61.4.10" TargetMode="External"/><Relationship Id="rId2" Type="http://schemas.openxmlformats.org/officeDocument/2006/relationships/hyperlink" Target="http://www.nereading.org/" TargetMode="External"/><Relationship Id="rId1" Type="http://schemas.openxmlformats.org/officeDocument/2006/relationships/slideLayout" Target="../slideLayouts/slideLayout1.xml"/><Relationship Id="rId4" Type="http://schemas.openxmlformats.org/officeDocument/2006/relationships/hyperlink" Target="http://www.ala.org.ez-/"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davidpublishing.org/" TargetMode="External"/><Relationship Id="rId2" Type="http://schemas.openxmlformats.org/officeDocument/2006/relationships/hyperlink" Target="http://www.csudh.edu/dearhabermas/advorgbk02.htm" TargetMode="External"/><Relationship Id="rId1" Type="http://schemas.openxmlformats.org/officeDocument/2006/relationships/slideLayout" Target="../slideLayouts/slideLayout1.xml"/><Relationship Id="rId4" Type="http://schemas.openxmlformats.org/officeDocument/2006/relationships/hyperlink" Target="http://www.niace.org.uk.ez-/" TargetMode="External"/></Relationships>
</file>

<file path=ppt/slides/_rels/slide18.xml.rels><?xml version="1.0" encoding="UTF-8" standalone="yes"?>
<Relationships xmlns="http://schemas.openxmlformats.org/package/2006/relationships"><Relationship Id="rId2" Type="http://schemas.openxmlformats.org/officeDocument/2006/relationships/hyperlink" Target="http://educationinjapan.wordpress.com/of-methods-" TargetMode="Externa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362200"/>
            <a:ext cx="7851648" cy="2362200"/>
          </a:xfrm>
        </p:spPr>
        <p:txBody>
          <a:bodyPr>
            <a:noAutofit/>
          </a:bodyPr>
          <a:lstStyle/>
          <a:p>
            <a:pPr algn="l"/>
            <a:r>
              <a:rPr lang="en-US" sz="4400" dirty="0" smtClean="0">
                <a:latin typeface="Algerian" pitchFamily="82" charset="0"/>
              </a:rPr>
              <a:t>ARE WORKSHEETS </a:t>
            </a:r>
            <a:br>
              <a:rPr lang="en-US" sz="4400" dirty="0" smtClean="0">
                <a:latin typeface="Algerian" pitchFamily="82" charset="0"/>
              </a:rPr>
            </a:br>
            <a:r>
              <a:rPr lang="en-US" sz="4400" dirty="0" smtClean="0">
                <a:latin typeface="Algerian" pitchFamily="82" charset="0"/>
              </a:rPr>
              <a:t>EFFECTIVE AS AN INSTRUCTIONAL  AND Assessment  TOOL IN DEVELOPING LITERACY SKILLS?</a:t>
            </a:r>
            <a:endParaRPr lang="en-US" sz="4400" dirty="0">
              <a:latin typeface="Algerian" pitchFamily="82" charset="0"/>
            </a:endParaRPr>
          </a:p>
        </p:txBody>
      </p:sp>
      <p:sp>
        <p:nvSpPr>
          <p:cNvPr id="3" name="Subtitle 2"/>
          <p:cNvSpPr>
            <a:spLocks noGrp="1"/>
          </p:cNvSpPr>
          <p:nvPr>
            <p:ph type="subTitle" idx="1"/>
          </p:nvPr>
        </p:nvSpPr>
        <p:spPr>
          <a:xfrm rot="10800000" flipV="1">
            <a:off x="2133600" y="5181600"/>
            <a:ext cx="5791200" cy="304800"/>
          </a:xfrm>
        </p:spPr>
        <p:txBody>
          <a:bodyPr>
            <a:normAutofit fontScale="25000" lnSpcReduction="20000"/>
          </a:bodyPr>
          <a:lstStyle/>
          <a:p>
            <a:pPr algn="ctr"/>
            <a:r>
              <a:rPr lang="en-US" sz="8000" dirty="0" smtClean="0"/>
              <a:t>Name: Wildman</a:t>
            </a:r>
          </a:p>
          <a:p>
            <a:pPr algn="ctr"/>
            <a:r>
              <a:rPr lang="en-US" sz="8000" dirty="0" smtClean="0"/>
              <a:t>Instructor: Dr. Sharon O’Connor –</a:t>
            </a:r>
            <a:r>
              <a:rPr lang="en-US" sz="8000" dirty="0" err="1" smtClean="0"/>
              <a:t>Petruso</a:t>
            </a:r>
            <a:endParaRPr lang="en-US" sz="8000" dirty="0" smtClean="0"/>
          </a:p>
          <a:p>
            <a:pPr algn="ctr"/>
            <a:r>
              <a:rPr lang="en-US" sz="8000" dirty="0" smtClean="0"/>
              <a:t>Course: CBSE 7201 T</a:t>
            </a:r>
          </a:p>
          <a:p>
            <a:pPr algn="ctr"/>
            <a:r>
              <a:rPr lang="en-US" sz="8000" dirty="0" smtClean="0"/>
              <a:t>Fall 2012 </a:t>
            </a:r>
          </a:p>
          <a:p>
            <a:endParaRPr lang="en-US" dirty="0" smtClean="0"/>
          </a:p>
          <a:p>
            <a:endParaRPr lang="en-US" dirty="0"/>
          </a:p>
        </p:txBody>
      </p:sp>
      <p:pic>
        <p:nvPicPr>
          <p:cNvPr id="1027" name="Picture 3" descr="C:\Users\Michelle\AppData\Local\Microsoft\Windows\Temporary Internet Files\Content.IE5\9P84U49L\MC900441734[1].png"/>
          <p:cNvPicPr>
            <a:picLocks noChangeAspect="1" noChangeArrowheads="1"/>
          </p:cNvPicPr>
          <p:nvPr/>
        </p:nvPicPr>
        <p:blipFill>
          <a:blip r:embed="rId2" cstate="print"/>
          <a:srcRect/>
          <a:stretch>
            <a:fillRect/>
          </a:stretch>
        </p:blipFill>
        <p:spPr bwMode="auto">
          <a:xfrm>
            <a:off x="6172200" y="0"/>
            <a:ext cx="2743200" cy="27432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685800"/>
            <a:ext cx="7851648" cy="762000"/>
          </a:xfrm>
        </p:spPr>
        <p:txBody>
          <a:bodyPr>
            <a:normAutofit fontScale="90000"/>
          </a:bodyPr>
          <a:lstStyle/>
          <a:p>
            <a:pPr algn="ctr"/>
            <a:r>
              <a:rPr lang="en-US" dirty="0" smtClean="0">
                <a:latin typeface="Times New Roman" pitchFamily="18" charset="0"/>
                <a:cs typeface="Times New Roman" pitchFamily="18" charset="0"/>
              </a:rPr>
              <a:t>Statement of Hypothesis</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381000" y="1524000"/>
            <a:ext cx="8534400" cy="5105400"/>
          </a:xfrm>
        </p:spPr>
        <p:txBody>
          <a:bodyPr>
            <a:normAutofit/>
          </a:bodyPr>
          <a:lstStyle/>
          <a:p>
            <a:r>
              <a:rPr lang="en-US" dirty="0" smtClean="0"/>
              <a:t>Implementing and engaging literacy strategies to 20 third grade students in a public elementary school in Brooklyn, New York, for forty-five minutes, four times per week over three months will increase their reading and writing skills.</a:t>
            </a:r>
            <a:endParaRPr lang="en-US" dirty="0"/>
          </a:p>
        </p:txBody>
      </p:sp>
      <p:pic>
        <p:nvPicPr>
          <p:cNvPr id="1027" name="Picture 3" descr="C:\Users\Michelle\AppData\Local\Microsoft\Windows\Temporary Internet Files\Content.IE5\GKEIXQG7\MP900305811[2].jpg"/>
          <p:cNvPicPr>
            <a:picLocks noChangeAspect="1" noChangeArrowheads="1"/>
          </p:cNvPicPr>
          <p:nvPr/>
        </p:nvPicPr>
        <p:blipFill>
          <a:blip r:embed="rId2" cstate="print"/>
          <a:srcRect/>
          <a:stretch>
            <a:fillRect/>
          </a:stretch>
        </p:blipFill>
        <p:spPr bwMode="auto">
          <a:xfrm>
            <a:off x="533400" y="3733800"/>
            <a:ext cx="3210464" cy="2835914"/>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81000"/>
            <a:ext cx="7851648" cy="914400"/>
          </a:xfrm>
        </p:spPr>
        <p:txBody>
          <a:bodyPr>
            <a:normAutofit/>
          </a:bodyPr>
          <a:lstStyle/>
          <a:p>
            <a:pPr algn="ctr"/>
            <a:r>
              <a:rPr lang="en-US" dirty="0" smtClean="0">
                <a:latin typeface="Times New Roman" pitchFamily="18" charset="0"/>
                <a:cs typeface="Times New Roman" pitchFamily="18" charset="0"/>
              </a:rPr>
              <a:t>Method</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228600" y="1219200"/>
            <a:ext cx="8763000" cy="5486400"/>
          </a:xfrm>
        </p:spPr>
        <p:txBody>
          <a:bodyPr>
            <a:normAutofit/>
          </a:bodyPr>
          <a:lstStyle/>
          <a:p>
            <a:pPr algn="l">
              <a:buFont typeface="Wingdings" pitchFamily="2" charset="2"/>
              <a:buChar char="v"/>
            </a:pPr>
            <a:r>
              <a:rPr lang="en-US" sz="2400" dirty="0" smtClean="0"/>
              <a:t>Participants</a:t>
            </a:r>
          </a:p>
          <a:p>
            <a:pPr algn="l"/>
            <a:r>
              <a:rPr lang="en-US" sz="2400" dirty="0" smtClean="0"/>
              <a:t>    20 third grade students, average age 8-years-old, mainly African  Americans and a few Mexican Americans.</a:t>
            </a:r>
          </a:p>
          <a:p>
            <a:pPr algn="l">
              <a:buFont typeface="Wingdings" pitchFamily="2" charset="2"/>
              <a:buChar char="v"/>
            </a:pPr>
            <a:endParaRPr lang="en-US" sz="2000" dirty="0" smtClean="0"/>
          </a:p>
          <a:p>
            <a:pPr algn="l"/>
            <a:endParaRPr lang="en-US" sz="2000" dirty="0" smtClean="0"/>
          </a:p>
          <a:p>
            <a:pPr algn="l"/>
            <a:endParaRPr lang="en-US" sz="2000" dirty="0" smtClean="0"/>
          </a:p>
          <a:p>
            <a:pPr algn="l">
              <a:buFont typeface="Wingdings" pitchFamily="2" charset="2"/>
              <a:buChar char="v"/>
            </a:pPr>
            <a:endParaRPr lang="en-US" sz="2000" dirty="0" smtClean="0"/>
          </a:p>
          <a:p>
            <a:pPr algn="l">
              <a:buFont typeface="Wingdings" pitchFamily="2" charset="2"/>
              <a:buChar char="v"/>
            </a:pPr>
            <a:endParaRPr lang="en-US" sz="2000" dirty="0" smtClean="0"/>
          </a:p>
          <a:p>
            <a:pPr algn="l">
              <a:buFont typeface="Wingdings" pitchFamily="2" charset="2"/>
              <a:buChar char="v"/>
            </a:pPr>
            <a:r>
              <a:rPr lang="en-US" sz="2400" dirty="0" smtClean="0"/>
              <a:t>Instrument</a:t>
            </a:r>
          </a:p>
          <a:p>
            <a:pPr algn="l"/>
            <a:r>
              <a:rPr lang="en-US" sz="2400" dirty="0" smtClean="0"/>
              <a:t>    Worksheet provided by ELS HQ link</a:t>
            </a:r>
            <a:endParaRPr lang="en-US" sz="2400" dirty="0"/>
          </a:p>
        </p:txBody>
      </p:sp>
      <p:pic>
        <p:nvPicPr>
          <p:cNvPr id="9236" name="Picture 20"/>
          <p:cNvPicPr>
            <a:picLocks noChangeAspect="1" noChangeArrowheads="1"/>
          </p:cNvPicPr>
          <p:nvPr/>
        </p:nvPicPr>
        <p:blipFill>
          <a:blip r:embed="rId2" cstate="print"/>
          <a:srcRect/>
          <a:stretch>
            <a:fillRect/>
          </a:stretch>
        </p:blipFill>
        <p:spPr bwMode="auto">
          <a:xfrm>
            <a:off x="5943600" y="3200400"/>
            <a:ext cx="2971800" cy="3124200"/>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8600"/>
            <a:ext cx="7851648" cy="914400"/>
          </a:xfrm>
        </p:spPr>
        <p:txBody>
          <a:bodyPr>
            <a:normAutofit/>
          </a:bodyPr>
          <a:lstStyle/>
          <a:p>
            <a:pPr algn="ctr"/>
            <a:r>
              <a:rPr lang="en-US" dirty="0" smtClean="0">
                <a:latin typeface="Times New Roman" pitchFamily="18" charset="0"/>
                <a:cs typeface="Times New Roman" pitchFamily="18" charset="0"/>
              </a:rPr>
              <a:t>Consent form (principal)</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228600" y="1066800"/>
            <a:ext cx="8915400" cy="5791200"/>
          </a:xfrm>
        </p:spPr>
        <p:txBody>
          <a:bodyPr>
            <a:normAutofit fontScale="85000" lnSpcReduction="20000"/>
          </a:bodyPr>
          <a:lstStyle/>
          <a:p>
            <a:pPr algn="l"/>
            <a:r>
              <a:rPr lang="en-US" dirty="0" smtClean="0"/>
              <a:t> Dear, Principal</a:t>
            </a:r>
          </a:p>
          <a:p>
            <a:pPr algn="l"/>
            <a:r>
              <a:rPr lang="en-US" dirty="0" smtClean="0"/>
              <a:t>I am currently a graduate student in the Childhood Education Masters program at Brooklyn College.  As a requirement for my Applied Theory and Research course I am required to do an Action Research in a classroom.  I am in the process of doing my Action Research based on literacy and worksheets, therefore I am diligently seeking permission from you to do my research at your school in a third grade classroom. Over the course of three months I will implement literacy strategies four times per week with and without worksheets to investigate the effectiveness of worksheets in building literacy skills as an assessment and instructional tool.</a:t>
            </a:r>
          </a:p>
          <a:p>
            <a:pPr algn="l"/>
            <a:r>
              <a:rPr lang="en-US" dirty="0" smtClean="0"/>
              <a:t> If there are any questions or concerns please feel free to contact me via email at </a:t>
            </a:r>
            <a:r>
              <a:rPr lang="en-US" dirty="0" smtClean="0">
                <a:hlinkClick r:id="rId2"/>
              </a:rPr>
              <a:t>Wildman.michelle@yahoo.com</a:t>
            </a:r>
            <a:r>
              <a:rPr lang="en-US" dirty="0" smtClean="0"/>
              <a:t>  Thanks in advance.</a:t>
            </a:r>
          </a:p>
          <a:p>
            <a:pPr algn="l"/>
            <a:r>
              <a:rPr lang="en-US" dirty="0" smtClean="0"/>
              <a:t>Sincerely,</a:t>
            </a:r>
          </a:p>
          <a:p>
            <a:pPr algn="l"/>
            <a:r>
              <a:rPr lang="en-US" dirty="0" smtClean="0"/>
              <a:t>Michelle Wildman</a:t>
            </a:r>
          </a:p>
          <a:p>
            <a:pPr algn="l"/>
            <a:r>
              <a:rPr lang="en-US" dirty="0" smtClean="0"/>
              <a:t> </a:t>
            </a:r>
          </a:p>
          <a:p>
            <a:pPr algn="l"/>
            <a:r>
              <a:rPr lang="en-US" dirty="0" smtClean="0"/>
              <a:t>I____________________ willingly give Michelle Wildman permission to conduct her Action Reach in X third grade classroom. </a:t>
            </a:r>
          </a:p>
          <a:p>
            <a:pPr algn="l"/>
            <a:r>
              <a:rPr lang="en-US" dirty="0" smtClean="0"/>
              <a:t>Date ___________  </a:t>
            </a:r>
          </a:p>
          <a:p>
            <a:pPr algn="l"/>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0"/>
            <a:ext cx="7851648" cy="685800"/>
          </a:xfrm>
        </p:spPr>
        <p:txBody>
          <a:bodyPr>
            <a:normAutofit fontScale="90000"/>
          </a:bodyPr>
          <a:lstStyle/>
          <a:p>
            <a:pPr algn="ctr"/>
            <a:r>
              <a:rPr lang="en-US" dirty="0" smtClean="0">
                <a:latin typeface="Times New Roman" pitchFamily="18" charset="0"/>
                <a:cs typeface="Times New Roman" pitchFamily="18" charset="0"/>
              </a:rPr>
              <a:t>Consent form ( parent</a:t>
            </a:r>
            <a:r>
              <a:rPr lang="en-US" dirty="0" smtClean="0"/>
              <a:t>)</a:t>
            </a:r>
            <a:endParaRPr lang="en-US" dirty="0"/>
          </a:p>
        </p:txBody>
      </p:sp>
      <p:sp>
        <p:nvSpPr>
          <p:cNvPr id="3" name="Subtitle 2"/>
          <p:cNvSpPr>
            <a:spLocks noGrp="1"/>
          </p:cNvSpPr>
          <p:nvPr>
            <p:ph type="subTitle" idx="1"/>
          </p:nvPr>
        </p:nvSpPr>
        <p:spPr>
          <a:xfrm>
            <a:off x="304800" y="762000"/>
            <a:ext cx="8686800" cy="5943600"/>
          </a:xfrm>
        </p:spPr>
        <p:txBody>
          <a:bodyPr>
            <a:normAutofit fontScale="77500" lnSpcReduction="20000"/>
          </a:bodyPr>
          <a:lstStyle/>
          <a:p>
            <a:pPr algn="l"/>
            <a:r>
              <a:rPr lang="en-US" dirty="0" smtClean="0"/>
              <a:t> Dear parent/guardian,</a:t>
            </a:r>
          </a:p>
          <a:p>
            <a:pPr algn="l"/>
            <a:r>
              <a:rPr lang="en-US" dirty="0" smtClean="0"/>
              <a:t> I am currently a graduate student in the Childhood Education Masters program at Brooklyn, and I am in the process of doing an Action Research based on literacy and worksheets for my Applied Theory and Research course. In order for this research to be successful, I am seeking permission for your child to participate.  This research will be conducted during regular school hours and participants will participate by doing regular learning activities in their classroom with and without worksheets as the research is designed to investigate the effectiveness of using worksheets to build literacy skills,  </a:t>
            </a:r>
          </a:p>
          <a:p>
            <a:pPr algn="l"/>
            <a:r>
              <a:rPr lang="en-US" dirty="0" smtClean="0"/>
              <a:t> I would greatly appreciate your permission for your child to participate. All information that is obtained during observing students and other wise will be treated confidentially; the participant and their school will remain anonymous. If there are any questions or concerns please feel free to contact me via email at </a:t>
            </a:r>
            <a:r>
              <a:rPr lang="en-US" dirty="0" err="1" smtClean="0"/>
              <a:t>wildman.michelle</a:t>
            </a:r>
            <a:r>
              <a:rPr lang="en-US" dirty="0" smtClean="0"/>
              <a:t> @</a:t>
            </a:r>
            <a:r>
              <a:rPr lang="en-US" dirty="0" err="1" smtClean="0"/>
              <a:t>yahoo.com</a:t>
            </a:r>
            <a:r>
              <a:rPr lang="en-US" dirty="0" smtClean="0"/>
              <a:t> Thank you in advance for your cooperation.</a:t>
            </a:r>
          </a:p>
          <a:p>
            <a:pPr algn="l"/>
            <a:r>
              <a:rPr lang="en-US" dirty="0" smtClean="0"/>
              <a:t> </a:t>
            </a:r>
          </a:p>
          <a:p>
            <a:pPr algn="l"/>
            <a:r>
              <a:rPr lang="en-US" dirty="0" smtClean="0"/>
              <a:t>Sincerely,</a:t>
            </a:r>
          </a:p>
          <a:p>
            <a:pPr algn="l"/>
            <a:r>
              <a:rPr lang="en-US" dirty="0" smtClean="0"/>
              <a:t>Michelle Wildman</a:t>
            </a:r>
          </a:p>
          <a:p>
            <a:pPr algn="l"/>
            <a:r>
              <a:rPr lang="en-US" dirty="0" smtClean="0"/>
              <a:t>………………………………………………………………………………………………….</a:t>
            </a:r>
          </a:p>
          <a:p>
            <a:pPr algn="l"/>
            <a:r>
              <a:rPr lang="en-US" dirty="0" smtClean="0"/>
              <a:t>I __________________ (parent/guardian) read the information and agree </a:t>
            </a:r>
          </a:p>
          <a:p>
            <a:pPr algn="l"/>
            <a:r>
              <a:rPr lang="en-US" dirty="0" smtClean="0"/>
              <a:t>for_______ ______________ (student’s name) to participate in the research.</a:t>
            </a:r>
          </a:p>
          <a:p>
            <a:pPr algn="l"/>
            <a:r>
              <a:rPr lang="en-US" dirty="0" smtClean="0"/>
              <a:t>Date_____________</a:t>
            </a:r>
          </a:p>
          <a:p>
            <a:pPr algn="l"/>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0"/>
            <a:ext cx="8001000" cy="609600"/>
          </a:xfrm>
        </p:spPr>
        <p:txBody>
          <a:bodyPr>
            <a:normAutofit fontScale="90000"/>
          </a:bodyPr>
          <a:lstStyle/>
          <a:p>
            <a:pPr algn="ctr"/>
            <a:r>
              <a:rPr lang="en-US" dirty="0" smtClean="0">
                <a:cs typeface="Times New Roman" pitchFamily="18" charset="0"/>
              </a:rPr>
              <a:t>Worksheet  From ELS HQ link</a:t>
            </a:r>
            <a:endParaRPr lang="en-US" dirty="0">
              <a:cs typeface="Times New Roman" pitchFamily="18" charset="0"/>
            </a:endParaRPr>
          </a:p>
        </p:txBody>
      </p:sp>
      <p:sp>
        <p:nvSpPr>
          <p:cNvPr id="3" name="Subtitle 2"/>
          <p:cNvSpPr>
            <a:spLocks noGrp="1"/>
          </p:cNvSpPr>
          <p:nvPr>
            <p:ph type="subTitle" idx="1"/>
          </p:nvPr>
        </p:nvSpPr>
        <p:spPr>
          <a:xfrm>
            <a:off x="304800" y="1447800"/>
            <a:ext cx="8534400" cy="5105400"/>
          </a:xfrm>
        </p:spPr>
        <p:txBody>
          <a:bodyPr>
            <a:normAutofit fontScale="62500" lnSpcReduction="20000"/>
          </a:bodyPr>
          <a:lstStyle/>
          <a:p>
            <a:pPr algn="l"/>
            <a:r>
              <a:rPr lang="en-US" dirty="0" smtClean="0"/>
              <a:t>Name: _________________________________</a:t>
            </a:r>
          </a:p>
          <a:p>
            <a:pPr algn="l"/>
            <a:r>
              <a:rPr lang="en-US" b="1" dirty="0" smtClean="0"/>
              <a:t>Suffixes: -</a:t>
            </a:r>
            <a:r>
              <a:rPr lang="en-US" b="1" dirty="0" err="1" smtClean="0"/>
              <a:t>ful</a:t>
            </a:r>
            <a:r>
              <a:rPr lang="en-US" b="1" dirty="0" smtClean="0"/>
              <a:t> and -less</a:t>
            </a:r>
          </a:p>
          <a:p>
            <a:pPr algn="l"/>
            <a:r>
              <a:rPr lang="en-US" b="1" dirty="0" smtClean="0"/>
              <a:t>The suffix -</a:t>
            </a:r>
            <a:r>
              <a:rPr lang="en-US" b="1" dirty="0" err="1" smtClean="0"/>
              <a:t>ful</a:t>
            </a:r>
            <a:r>
              <a:rPr lang="en-US" b="1" dirty="0" smtClean="0"/>
              <a:t> means full of. The suffix -less means without.</a:t>
            </a:r>
          </a:p>
          <a:p>
            <a:pPr algn="l"/>
            <a:r>
              <a:rPr lang="en-US" dirty="0" smtClean="0"/>
              <a:t>Liz takes her time and paints with care. Dave paints without caring.</a:t>
            </a:r>
          </a:p>
          <a:p>
            <a:pPr algn="l"/>
            <a:r>
              <a:rPr lang="en-US" dirty="0" smtClean="0"/>
              <a:t>Liz is a </a:t>
            </a:r>
            <a:r>
              <a:rPr lang="en-US" b="1" dirty="0" smtClean="0"/>
              <a:t>careful painter. Dave is a careless painter.</a:t>
            </a:r>
          </a:p>
          <a:p>
            <a:pPr algn="l"/>
            <a:r>
              <a:rPr lang="en-US" b="1" dirty="0" smtClean="0"/>
              <a:t>Write a single word with -</a:t>
            </a:r>
            <a:r>
              <a:rPr lang="en-US" b="1" dirty="0" err="1" smtClean="0"/>
              <a:t>ful</a:t>
            </a:r>
            <a:r>
              <a:rPr lang="en-US" b="1" dirty="0" smtClean="0"/>
              <a:t> or -less to complete each sentence.</a:t>
            </a:r>
          </a:p>
          <a:p>
            <a:pPr algn="l"/>
            <a:r>
              <a:rPr lang="en-US" b="1" dirty="0" smtClean="0"/>
              <a:t>1. I am __________________________________ to have such a loving family.</a:t>
            </a:r>
          </a:p>
          <a:p>
            <a:pPr algn="l"/>
            <a:r>
              <a:rPr lang="en-US" dirty="0" smtClean="0"/>
              <a:t>(full of thanks)</a:t>
            </a:r>
          </a:p>
          <a:p>
            <a:pPr algn="l"/>
            <a:r>
              <a:rPr lang="en-US" b="1" dirty="0" smtClean="0"/>
              <a:t>2. Will saw a __________________________________ puppy wandering around town.</a:t>
            </a:r>
          </a:p>
          <a:p>
            <a:pPr algn="l"/>
            <a:r>
              <a:rPr lang="en-US" dirty="0" smtClean="0"/>
              <a:t>(without a home)</a:t>
            </a:r>
          </a:p>
          <a:p>
            <a:pPr algn="l"/>
            <a:r>
              <a:rPr lang="en-US" b="1" dirty="0" smtClean="0"/>
              <a:t>3. Carla, you look __________________________________ in that dress.</a:t>
            </a:r>
          </a:p>
          <a:p>
            <a:pPr algn="l"/>
            <a:r>
              <a:rPr lang="en-US" dirty="0" smtClean="0"/>
              <a:t>(full of beauty)</a:t>
            </a:r>
          </a:p>
          <a:p>
            <a:pPr algn="l"/>
            <a:r>
              <a:rPr lang="en-US" b="1" dirty="0" smtClean="0"/>
              <a:t>4. The squirrels in the backyard are __________________________________.</a:t>
            </a:r>
          </a:p>
          <a:p>
            <a:pPr algn="l"/>
            <a:r>
              <a:rPr lang="en-US" dirty="0" smtClean="0"/>
              <a:t>(without harm)</a:t>
            </a:r>
          </a:p>
          <a:p>
            <a:pPr algn="l"/>
            <a:r>
              <a:rPr lang="en-US" b="1" dirty="0" smtClean="0"/>
              <a:t>5. Did you see the __________________________________ rainbow in the sky?</a:t>
            </a:r>
          </a:p>
          <a:p>
            <a:pPr algn="l"/>
            <a:r>
              <a:rPr lang="en-US" dirty="0" smtClean="0"/>
              <a:t>(full of color)</a:t>
            </a:r>
          </a:p>
          <a:p>
            <a:pPr algn="l"/>
            <a:r>
              <a:rPr lang="en-US" b="1" dirty="0" smtClean="0"/>
              <a:t>6. This broken toy is a __________________________________ piece of junk.</a:t>
            </a:r>
          </a:p>
          <a:p>
            <a:pPr algn="l"/>
            <a:r>
              <a:rPr lang="en-US" dirty="0" smtClean="0"/>
              <a:t>(without worth)</a:t>
            </a:r>
          </a:p>
          <a:p>
            <a:pPr algn="l"/>
            <a:r>
              <a:rPr lang="en-US" b="1" dirty="0" smtClean="0"/>
              <a:t>Super Teacher Worksheets - www.superteacherworksheets.com</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10800000" flipV="1">
            <a:off x="609600" y="304800"/>
            <a:ext cx="7851648" cy="304800"/>
          </a:xfrm>
        </p:spPr>
        <p:txBody>
          <a:bodyPr>
            <a:normAutofit fontScale="90000"/>
          </a:bodyPr>
          <a:lstStyle/>
          <a:p>
            <a:pPr algn="ctr"/>
            <a:r>
              <a:rPr lang="en-US" dirty="0" smtClean="0">
                <a:latin typeface="Times New Roman" pitchFamily="18" charset="0"/>
                <a:cs typeface="Times New Roman" pitchFamily="18" charset="0"/>
              </a:rPr>
              <a:t>References</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228600" y="1143000"/>
            <a:ext cx="8686800" cy="5562600"/>
          </a:xfrm>
        </p:spPr>
        <p:txBody>
          <a:bodyPr>
            <a:noAutofit/>
          </a:bodyPr>
          <a:lstStyle/>
          <a:p>
            <a:pPr algn="l"/>
            <a:r>
              <a:rPr lang="en-US" sz="1600" dirty="0" err="1" smtClean="0">
                <a:latin typeface="Times New Roman" pitchFamily="18" charset="0"/>
                <a:cs typeface="Times New Roman" pitchFamily="18" charset="0"/>
              </a:rPr>
              <a:t>Amendum</a:t>
            </a:r>
            <a:r>
              <a:rPr lang="en-US" sz="1600" dirty="0" smtClean="0">
                <a:latin typeface="Times New Roman" pitchFamily="18" charset="0"/>
                <a:cs typeface="Times New Roman" pitchFamily="18" charset="0"/>
              </a:rPr>
              <a:t>, S. J., </a:t>
            </a:r>
            <a:r>
              <a:rPr lang="en-US" sz="1600" dirty="0" err="1" smtClean="0">
                <a:latin typeface="Times New Roman" pitchFamily="18" charset="0"/>
                <a:cs typeface="Times New Roman" pitchFamily="18" charset="0"/>
              </a:rPr>
              <a:t>Yongme</a:t>
            </a:r>
            <a:r>
              <a:rPr lang="en-US" sz="1600" dirty="0" smtClean="0">
                <a:latin typeface="Times New Roman" pitchFamily="18" charset="0"/>
                <a:cs typeface="Times New Roman" pitchFamily="18" charset="0"/>
              </a:rPr>
              <a:t>, L., Hall, L., Fitzgerald, J., Creamer, K., Head-Reaves, D. M.., </a:t>
            </a:r>
          </a:p>
          <a:p>
            <a:pPr algn="l"/>
            <a:r>
              <a:rPr lang="en-US" sz="1600" dirty="0" smtClean="0">
                <a:latin typeface="Times New Roman" pitchFamily="18" charset="0"/>
                <a:cs typeface="Times New Roman" pitchFamily="18" charset="0"/>
              </a:rPr>
              <a:t>          &amp;  Hollingsworth, H. L. (2009). Which reading lesson instruction characteristics</a:t>
            </a:r>
          </a:p>
          <a:p>
            <a:pPr algn="l"/>
            <a:r>
              <a:rPr lang="en-US" sz="1600" dirty="0" smtClean="0">
                <a:latin typeface="Times New Roman" pitchFamily="18" charset="0"/>
                <a:cs typeface="Times New Roman" pitchFamily="18" charset="0"/>
              </a:rPr>
              <a:t>          matter  for  early reading achievement.  </a:t>
            </a:r>
            <a:r>
              <a:rPr lang="en-US" sz="1600" i="1" dirty="0" smtClean="0">
                <a:latin typeface="Times New Roman" pitchFamily="18" charset="0"/>
                <a:cs typeface="Times New Roman" pitchFamily="18" charset="0"/>
              </a:rPr>
              <a:t>Reading Psychology</a:t>
            </a:r>
            <a:r>
              <a:rPr lang="en-US" sz="1600" dirty="0" smtClean="0">
                <a:latin typeface="Times New Roman" pitchFamily="18" charset="0"/>
                <a:cs typeface="Times New Roman" pitchFamily="18" charset="0"/>
              </a:rPr>
              <a:t>, </a:t>
            </a:r>
            <a:r>
              <a:rPr lang="en-US" sz="1600" i="1" dirty="0" smtClean="0">
                <a:latin typeface="Times New Roman" pitchFamily="18" charset="0"/>
                <a:cs typeface="Times New Roman" pitchFamily="18" charset="0"/>
              </a:rPr>
              <a:t>30</a:t>
            </a:r>
            <a:r>
              <a:rPr lang="en-US" sz="1600" dirty="0" smtClean="0">
                <a:latin typeface="Times New Roman" pitchFamily="18" charset="0"/>
                <a:cs typeface="Times New Roman" pitchFamily="18" charset="0"/>
              </a:rPr>
              <a:t>, 119-147. </a:t>
            </a:r>
            <a:r>
              <a:rPr lang="en-US" sz="1600" dirty="0" err="1" smtClean="0">
                <a:latin typeface="Times New Roman" pitchFamily="18" charset="0"/>
                <a:cs typeface="Times New Roman" pitchFamily="18" charset="0"/>
              </a:rPr>
              <a:t>dio</a:t>
            </a:r>
            <a:r>
              <a:rPr lang="en-US" sz="1600" dirty="0" smtClean="0">
                <a:latin typeface="Times New Roman" pitchFamily="18" charset="0"/>
                <a:cs typeface="Times New Roman" pitchFamily="18" charset="0"/>
              </a:rPr>
              <a:t>: </a:t>
            </a:r>
          </a:p>
          <a:p>
            <a:pPr algn="l"/>
            <a:r>
              <a:rPr lang="en-US" sz="1600" dirty="0" smtClean="0">
                <a:latin typeface="Times New Roman" pitchFamily="18" charset="0"/>
                <a:cs typeface="Times New Roman" pitchFamily="18" charset="0"/>
              </a:rPr>
              <a:t>          10.1080/02702710802273 </a:t>
            </a:r>
          </a:p>
          <a:p>
            <a:pPr algn="l"/>
            <a:r>
              <a:rPr lang="en-US" sz="1600" dirty="0" err="1" smtClean="0">
                <a:latin typeface="Times New Roman" pitchFamily="18" charset="0"/>
                <a:cs typeface="Times New Roman" pitchFamily="18" charset="0"/>
              </a:rPr>
              <a:t>Casbergue</a:t>
            </a:r>
            <a:r>
              <a:rPr lang="en-US" sz="1600" dirty="0" smtClean="0">
                <a:latin typeface="Times New Roman" pitchFamily="18" charset="0"/>
                <a:cs typeface="Times New Roman" pitchFamily="18" charset="0"/>
              </a:rPr>
              <a:t>, R. M. (2011). Assessment in instruction in early childhood education: </a:t>
            </a:r>
          </a:p>
          <a:p>
            <a:pPr algn="l"/>
            <a:r>
              <a:rPr lang="en-US" sz="1600" dirty="0" smtClean="0">
                <a:latin typeface="Times New Roman" pitchFamily="18" charset="0"/>
                <a:cs typeface="Times New Roman" pitchFamily="18" charset="0"/>
              </a:rPr>
              <a:t>          early literacy as a microcosm of shifting perspective.  </a:t>
            </a:r>
            <a:r>
              <a:rPr lang="en-US" sz="1600" i="1" dirty="0" smtClean="0">
                <a:latin typeface="Times New Roman" pitchFamily="18" charset="0"/>
                <a:cs typeface="Times New Roman" pitchFamily="18" charset="0"/>
              </a:rPr>
              <a:t>Journal of Education</a:t>
            </a:r>
            <a:r>
              <a:rPr lang="en-US" sz="1600" dirty="0" smtClean="0">
                <a:latin typeface="Times New Roman" pitchFamily="18" charset="0"/>
                <a:cs typeface="Times New Roman" pitchFamily="18" charset="0"/>
              </a:rPr>
              <a:t>,</a:t>
            </a:r>
          </a:p>
          <a:p>
            <a:pPr algn="l"/>
            <a:r>
              <a:rPr lang="en-US" sz="1600" dirty="0" smtClean="0">
                <a:latin typeface="Times New Roman" pitchFamily="18" charset="0"/>
                <a:cs typeface="Times New Roman" pitchFamily="18" charset="0"/>
              </a:rPr>
              <a:t>          190(1/2), 13-20. Retrieved from http://www.bu.edu/journalofeducation/ </a:t>
            </a:r>
          </a:p>
          <a:p>
            <a:pPr algn="l"/>
            <a:r>
              <a:rPr lang="en-US" sz="1600" dirty="0" smtClean="0">
                <a:latin typeface="Times New Roman" pitchFamily="18" charset="0"/>
                <a:cs typeface="Times New Roman" pitchFamily="18" charset="0"/>
              </a:rPr>
              <a:t>Castillo, D. A. R. (2012). The impact of a school’s literacy program on a primary </a:t>
            </a:r>
          </a:p>
          <a:p>
            <a:pPr algn="l"/>
            <a:r>
              <a:rPr lang="en-US" sz="1600" dirty="0" smtClean="0">
                <a:latin typeface="Times New Roman" pitchFamily="18" charset="0"/>
                <a:cs typeface="Times New Roman" pitchFamily="18" charset="0"/>
              </a:rPr>
              <a:t>          classroom. </a:t>
            </a:r>
            <a:r>
              <a:rPr lang="en-US" sz="1600" i="1" dirty="0" smtClean="0">
                <a:latin typeface="Times New Roman" pitchFamily="18" charset="0"/>
                <a:cs typeface="Times New Roman" pitchFamily="18" charset="0"/>
              </a:rPr>
              <a:t>Canadian Journal of education, </a:t>
            </a:r>
            <a:r>
              <a:rPr lang="en-US" sz="1600" dirty="0" smtClean="0">
                <a:latin typeface="Times New Roman" pitchFamily="18" charset="0"/>
                <a:cs typeface="Times New Roman" pitchFamily="18" charset="0"/>
              </a:rPr>
              <a:t>35(1), 69-81.  Retrieved from</a:t>
            </a:r>
          </a:p>
          <a:p>
            <a:pPr algn="l"/>
            <a:r>
              <a:rPr lang="en-US" sz="16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hlinkClick r:id="rId2"/>
              </a:rPr>
              <a:t>http://www.csse.ca</a:t>
            </a:r>
            <a:endParaRPr lang="en-US" sz="1600" dirty="0" smtClean="0">
              <a:latin typeface="Times New Roman" pitchFamily="18" charset="0"/>
              <a:cs typeface="Times New Roman" pitchFamily="18" charset="0"/>
            </a:endParaRPr>
          </a:p>
          <a:p>
            <a:pPr algn="l"/>
            <a:r>
              <a:rPr lang="en-US" sz="1600" dirty="0" smtClean="0">
                <a:latin typeface="Times New Roman" pitchFamily="18" charset="0"/>
                <a:cs typeface="Times New Roman" pitchFamily="18" charset="0"/>
              </a:rPr>
              <a:t>Chen, E., </a:t>
            </a:r>
            <a:r>
              <a:rPr lang="en-US" sz="1600" dirty="0" err="1" smtClean="0">
                <a:latin typeface="Times New Roman" pitchFamily="18" charset="0"/>
                <a:cs typeface="Times New Roman" pitchFamily="18" charset="0"/>
              </a:rPr>
              <a:t>DeBarger</a:t>
            </a:r>
            <a:r>
              <a:rPr lang="en-US" sz="1600" dirty="0" smtClean="0">
                <a:latin typeface="Times New Roman" pitchFamily="18" charset="0"/>
                <a:cs typeface="Times New Roman" pitchFamily="18" charset="0"/>
              </a:rPr>
              <a:t>, A., Means, B., Padilla, C. (2011). Teachers' ability to use data to</a:t>
            </a:r>
          </a:p>
          <a:p>
            <a:pPr algn="l"/>
            <a:r>
              <a:rPr lang="en-US" sz="1600" dirty="0" smtClean="0">
                <a:latin typeface="Times New Roman" pitchFamily="18" charset="0"/>
                <a:cs typeface="Times New Roman" pitchFamily="18" charset="0"/>
              </a:rPr>
              <a:t>          inform instruction: challenges and supports. </a:t>
            </a:r>
            <a:r>
              <a:rPr lang="en-US" sz="1600" i="1" dirty="0" smtClean="0">
                <a:latin typeface="Times New Roman" pitchFamily="18" charset="0"/>
                <a:cs typeface="Times New Roman" pitchFamily="18" charset="0"/>
              </a:rPr>
              <a:t>U.S. Department of Education Office</a:t>
            </a:r>
            <a:endParaRPr lang="en-US" sz="1600" dirty="0" smtClean="0">
              <a:latin typeface="Times New Roman" pitchFamily="18" charset="0"/>
              <a:cs typeface="Times New Roman" pitchFamily="18" charset="0"/>
            </a:endParaRPr>
          </a:p>
          <a:p>
            <a:pPr algn="l"/>
            <a:r>
              <a:rPr lang="en-US" sz="1600" i="1" dirty="0" smtClean="0">
                <a:latin typeface="Times New Roman" pitchFamily="18" charset="0"/>
                <a:cs typeface="Times New Roman" pitchFamily="18" charset="0"/>
              </a:rPr>
              <a:t>          of Planning,  Evaluation and Policy Development.</a:t>
            </a:r>
            <a:r>
              <a:rPr lang="en-US" sz="1600" b="1" i="1"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Retrieved from</a:t>
            </a:r>
          </a:p>
          <a:p>
            <a:pPr algn="l"/>
            <a:r>
              <a:rPr lang="en-US" sz="1600" dirty="0" smtClean="0">
                <a:latin typeface="Times New Roman" pitchFamily="18" charset="0"/>
                <a:cs typeface="Times New Roman" pitchFamily="18" charset="0"/>
              </a:rPr>
              <a:t>          www2.ed.gov/rschstat/.../data-to-inform-instruction/</a:t>
            </a:r>
            <a:r>
              <a:rPr lang="en-US" sz="1600" dirty="0" err="1" smtClean="0">
                <a:latin typeface="Times New Roman" pitchFamily="18" charset="0"/>
                <a:cs typeface="Times New Roman" pitchFamily="18" charset="0"/>
              </a:rPr>
              <a:t>report.docShare</a:t>
            </a:r>
            <a:endParaRPr lang="en-US" sz="1600" dirty="0" smtClean="0">
              <a:latin typeface="Times New Roman" pitchFamily="18" charset="0"/>
              <a:cs typeface="Times New Roman" pitchFamily="18" charset="0"/>
            </a:endParaRPr>
          </a:p>
          <a:p>
            <a:pPr algn="l"/>
            <a:r>
              <a:rPr lang="en-US" sz="1600" dirty="0" smtClean="0">
                <a:latin typeface="Times New Roman" pitchFamily="18" charset="0"/>
                <a:cs typeface="Times New Roman" pitchFamily="18" charset="0"/>
              </a:rPr>
              <a:t>Chomsky-Higgins, P., </a:t>
            </a:r>
            <a:r>
              <a:rPr lang="en-US" sz="1600" dirty="0" err="1" smtClean="0">
                <a:latin typeface="Times New Roman" pitchFamily="18" charset="0"/>
                <a:cs typeface="Times New Roman" pitchFamily="18" charset="0"/>
              </a:rPr>
              <a:t>Kanfer</a:t>
            </a:r>
            <a:r>
              <a:rPr lang="en-US" sz="1600" dirty="0" smtClean="0">
                <a:latin typeface="Times New Roman" pitchFamily="18" charset="0"/>
                <a:cs typeface="Times New Roman" pitchFamily="18" charset="0"/>
              </a:rPr>
              <a:t>, J., Lipson, M. (2011). Diagnosis: the missing ingredient </a:t>
            </a:r>
          </a:p>
          <a:p>
            <a:pPr algn="l"/>
            <a:r>
              <a:rPr lang="en-US" sz="1600" dirty="0" smtClean="0">
                <a:latin typeface="Times New Roman" pitchFamily="18" charset="0"/>
                <a:cs typeface="Times New Roman" pitchFamily="18" charset="0"/>
              </a:rPr>
              <a:t>          in RTI assessment. </a:t>
            </a:r>
            <a:r>
              <a:rPr lang="en-US" sz="1600" i="1" dirty="0" smtClean="0">
                <a:latin typeface="Times New Roman" pitchFamily="18" charset="0"/>
                <a:cs typeface="Times New Roman" pitchFamily="18" charset="0"/>
              </a:rPr>
              <a:t>Reading Teacher</a:t>
            </a:r>
            <a:r>
              <a:rPr lang="en-US" sz="1600" dirty="0" smtClean="0">
                <a:latin typeface="Times New Roman" pitchFamily="18" charset="0"/>
                <a:cs typeface="Times New Roman" pitchFamily="18" charset="0"/>
              </a:rPr>
              <a:t>, 65. </a:t>
            </a:r>
            <a:r>
              <a:rPr lang="en-US" sz="1600" dirty="0" err="1" smtClean="0">
                <a:latin typeface="Times New Roman" pitchFamily="18" charset="0"/>
                <a:cs typeface="Times New Roman" pitchFamily="18" charset="0"/>
              </a:rPr>
              <a:t>doi</a:t>
            </a:r>
            <a:r>
              <a:rPr lang="en-US" sz="1600" dirty="0" smtClean="0">
                <a:latin typeface="Times New Roman" pitchFamily="18" charset="0"/>
                <a:cs typeface="Times New Roman" pitchFamily="18" charset="0"/>
              </a:rPr>
              <a:t>: 10.10002/TRTR.01031</a:t>
            </a:r>
          </a:p>
          <a:p>
            <a:pPr algn="l"/>
            <a:r>
              <a:rPr lang="en-US" sz="1600" dirty="0" err="1" smtClean="0">
                <a:latin typeface="Times New Roman" pitchFamily="18" charset="0"/>
                <a:cs typeface="Times New Roman" pitchFamily="18" charset="0"/>
              </a:rPr>
              <a:t>Choo</a:t>
            </a:r>
            <a:r>
              <a:rPr lang="en-US" sz="1600" dirty="0" smtClean="0">
                <a:latin typeface="Times New Roman" pitchFamily="18" charset="0"/>
                <a:cs typeface="Times New Roman" pitchFamily="18" charset="0"/>
              </a:rPr>
              <a:t>, S. Y., </a:t>
            </a:r>
            <a:r>
              <a:rPr lang="en-US" sz="1600" dirty="0" err="1" smtClean="0">
                <a:latin typeface="Times New Roman" pitchFamily="18" charset="0"/>
                <a:cs typeface="Times New Roman" pitchFamily="18" charset="0"/>
              </a:rPr>
              <a:t>Rotgans</a:t>
            </a:r>
            <a:r>
              <a:rPr lang="en-US" sz="1600" dirty="0" smtClean="0">
                <a:latin typeface="Times New Roman" pitchFamily="18" charset="0"/>
                <a:cs typeface="Times New Roman" pitchFamily="18" charset="0"/>
              </a:rPr>
              <a:t>, J. I., Yew, E. J., Schmidt, K. G. (2011). Effect of worksheet </a:t>
            </a:r>
          </a:p>
          <a:p>
            <a:pPr algn="l"/>
            <a:r>
              <a:rPr lang="en-US" sz="1600" dirty="0" smtClean="0">
                <a:latin typeface="Times New Roman" pitchFamily="18" charset="0"/>
                <a:cs typeface="Times New Roman" pitchFamily="18" charset="0"/>
              </a:rPr>
              <a:t>           scaffolding on students learning in problem-based learning.  </a:t>
            </a:r>
            <a:r>
              <a:rPr lang="en-US" sz="1600" i="1" dirty="0" smtClean="0">
                <a:latin typeface="Times New Roman" pitchFamily="18" charset="0"/>
                <a:cs typeface="Times New Roman" pitchFamily="18" charset="0"/>
              </a:rPr>
              <a:t>Advances in Health</a:t>
            </a:r>
            <a:endParaRPr lang="en-US" sz="1600" dirty="0" smtClean="0">
              <a:latin typeface="Times New Roman" pitchFamily="18" charset="0"/>
              <a:cs typeface="Times New Roman" pitchFamily="18" charset="0"/>
            </a:endParaRPr>
          </a:p>
          <a:p>
            <a:pPr algn="l"/>
            <a:r>
              <a:rPr lang="en-US" sz="1600" i="1" dirty="0" smtClean="0">
                <a:latin typeface="Times New Roman" pitchFamily="18" charset="0"/>
                <a:cs typeface="Times New Roman" pitchFamily="18" charset="0"/>
              </a:rPr>
              <a:t>          Science</a:t>
            </a:r>
            <a:r>
              <a:rPr lang="en-US" sz="1600" dirty="0" smtClean="0">
                <a:latin typeface="Times New Roman" pitchFamily="18" charset="0"/>
                <a:cs typeface="Times New Roman" pitchFamily="18" charset="0"/>
              </a:rPr>
              <a:t> </a:t>
            </a:r>
            <a:r>
              <a:rPr lang="en-US" sz="1600" i="1" dirty="0" smtClean="0">
                <a:latin typeface="Times New Roman" pitchFamily="18" charset="0"/>
                <a:cs typeface="Times New Roman" pitchFamily="18" charset="0"/>
              </a:rPr>
              <a:t>Education,</a:t>
            </a:r>
            <a:r>
              <a:rPr lang="en-US" sz="1600" dirty="0" smtClean="0">
                <a:latin typeface="Times New Roman" pitchFamily="18" charset="0"/>
                <a:cs typeface="Times New Roman" pitchFamily="18" charset="0"/>
              </a:rPr>
              <a:t> 16, 518-528. </a:t>
            </a:r>
            <a:r>
              <a:rPr lang="en-US" sz="1600" dirty="0" err="1" smtClean="0">
                <a:latin typeface="Times New Roman" pitchFamily="18" charset="0"/>
                <a:cs typeface="Times New Roman" pitchFamily="18" charset="0"/>
              </a:rPr>
              <a:t>doi</a:t>
            </a:r>
            <a:r>
              <a:rPr lang="en-US" sz="1600" dirty="0" smtClean="0">
                <a:latin typeface="Times New Roman" pitchFamily="18" charset="0"/>
                <a:cs typeface="Times New Roman" pitchFamily="18" charset="0"/>
              </a:rPr>
              <a:t>: 011-9288-1</a:t>
            </a:r>
          </a:p>
          <a:p>
            <a:pPr algn="l"/>
            <a:endParaRPr lang="en-US" sz="1600"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0"/>
            <a:ext cx="7851648" cy="609600"/>
          </a:xfrm>
        </p:spPr>
        <p:txBody>
          <a:bodyPr>
            <a:normAutofit fontScale="90000"/>
          </a:bodyPr>
          <a:lstStyle/>
          <a:p>
            <a:pPr algn="ctr"/>
            <a:r>
              <a:rPr lang="en-US" dirty="0" smtClean="0"/>
              <a:t>References cont..</a:t>
            </a:r>
            <a:endParaRPr lang="en-US" dirty="0"/>
          </a:p>
        </p:txBody>
      </p:sp>
      <p:sp>
        <p:nvSpPr>
          <p:cNvPr id="3" name="Subtitle 2"/>
          <p:cNvSpPr>
            <a:spLocks noGrp="1"/>
          </p:cNvSpPr>
          <p:nvPr>
            <p:ph type="subTitle" idx="1"/>
          </p:nvPr>
        </p:nvSpPr>
        <p:spPr>
          <a:xfrm>
            <a:off x="228600" y="1066800"/>
            <a:ext cx="8686800" cy="5562600"/>
          </a:xfrm>
        </p:spPr>
        <p:txBody>
          <a:bodyPr>
            <a:noAutofit/>
          </a:bodyPr>
          <a:lstStyle/>
          <a:p>
            <a:pPr algn="l"/>
            <a:r>
              <a:rPr lang="en-US" sz="1400" dirty="0" err="1" smtClean="0">
                <a:latin typeface="Times New Roman" pitchFamily="18" charset="0"/>
                <a:cs typeface="Times New Roman" pitchFamily="18" charset="0"/>
              </a:rPr>
              <a:t>Demircioglu</a:t>
            </a:r>
            <a:r>
              <a:rPr lang="en-US" sz="1400" dirty="0" smtClean="0">
                <a:latin typeface="Times New Roman" pitchFamily="18" charset="0"/>
                <a:cs typeface="Times New Roman" pitchFamily="18" charset="0"/>
              </a:rPr>
              <a:t>, I. H., &amp; </a:t>
            </a:r>
            <a:r>
              <a:rPr lang="en-US" sz="1400" dirty="0" err="1" smtClean="0">
                <a:latin typeface="Times New Roman" pitchFamily="18" charset="0"/>
                <a:cs typeface="Times New Roman" pitchFamily="18" charset="0"/>
              </a:rPr>
              <a:t>Kaymakci</a:t>
            </a:r>
            <a:r>
              <a:rPr lang="en-US" sz="1400" dirty="0" smtClean="0">
                <a:latin typeface="Times New Roman" pitchFamily="18" charset="0"/>
                <a:cs typeface="Times New Roman" pitchFamily="18" charset="0"/>
              </a:rPr>
              <a:t>, S. (2011). Evaluation of history teachers’ perception</a:t>
            </a:r>
          </a:p>
          <a:p>
            <a:pPr algn="l"/>
            <a:r>
              <a:rPr lang="en-US" sz="1400" dirty="0" smtClean="0">
                <a:latin typeface="Times New Roman" pitchFamily="18" charset="0"/>
                <a:cs typeface="Times New Roman" pitchFamily="18" charset="0"/>
              </a:rPr>
              <a:t>          about worksheets. </a:t>
            </a:r>
            <a:r>
              <a:rPr lang="en-US" sz="1400" i="1" dirty="0" smtClean="0">
                <a:latin typeface="Times New Roman" pitchFamily="18" charset="0"/>
                <a:cs typeface="Times New Roman" pitchFamily="18" charset="0"/>
              </a:rPr>
              <a:t>Journal of Turkish Educational Sciences, 9</a:t>
            </a:r>
            <a:r>
              <a:rPr lang="en-US" sz="1400" dirty="0" smtClean="0">
                <a:latin typeface="Times New Roman" pitchFamily="18" charset="0"/>
                <a:cs typeface="Times New Roman" pitchFamily="18" charset="0"/>
              </a:rPr>
              <a:t>(1), 197-200.</a:t>
            </a:r>
          </a:p>
          <a:p>
            <a:pPr algn="l"/>
            <a:r>
              <a:rPr lang="en-US" sz="1400" dirty="0" smtClean="0">
                <a:latin typeface="Times New Roman" pitchFamily="18" charset="0"/>
                <a:cs typeface="Times New Roman" pitchFamily="18" charset="0"/>
              </a:rPr>
              <a:t>          Retrieve from http://www.tebd.gazi.edu.tr</a:t>
            </a:r>
          </a:p>
          <a:p>
            <a:pPr algn="l"/>
            <a:r>
              <a:rPr lang="en-US" sz="1400" dirty="0" err="1" smtClean="0">
                <a:latin typeface="Times New Roman" pitchFamily="18" charset="0"/>
                <a:cs typeface="Times New Roman" pitchFamily="18" charset="0"/>
              </a:rPr>
              <a:t>DeVries</a:t>
            </a:r>
            <a:r>
              <a:rPr lang="en-US" sz="1400" dirty="0" smtClean="0">
                <a:latin typeface="Times New Roman" pitchFamily="18" charset="0"/>
                <a:cs typeface="Times New Roman" pitchFamily="18" charset="0"/>
              </a:rPr>
              <a:t>, B. A. (2012). Vocabulary assessment as predictor of literacy skills. </a:t>
            </a:r>
            <a:r>
              <a:rPr lang="en-US" sz="1400" i="1" dirty="0" smtClean="0">
                <a:latin typeface="Times New Roman" pitchFamily="18" charset="0"/>
                <a:cs typeface="Times New Roman" pitchFamily="18" charset="0"/>
              </a:rPr>
              <a:t>New</a:t>
            </a:r>
            <a:endParaRPr lang="en-US" sz="1400" dirty="0" smtClean="0">
              <a:latin typeface="Times New Roman" pitchFamily="18" charset="0"/>
              <a:cs typeface="Times New Roman" pitchFamily="18" charset="0"/>
            </a:endParaRPr>
          </a:p>
          <a:p>
            <a:pPr algn="l"/>
            <a:r>
              <a:rPr lang="en-US" sz="1400" i="1" dirty="0" smtClean="0">
                <a:latin typeface="Times New Roman" pitchFamily="18" charset="0"/>
                <a:cs typeface="Times New Roman" pitchFamily="18" charset="0"/>
              </a:rPr>
              <a:t>           England</a:t>
            </a:r>
            <a:r>
              <a:rPr lang="en-US" sz="1400" dirty="0" smtClean="0">
                <a:latin typeface="Times New Roman" pitchFamily="18" charset="0"/>
                <a:cs typeface="Times New Roman" pitchFamily="18" charset="0"/>
              </a:rPr>
              <a:t> </a:t>
            </a:r>
            <a:r>
              <a:rPr lang="en-US" sz="1400" i="1" dirty="0" smtClean="0">
                <a:latin typeface="Times New Roman" pitchFamily="18" charset="0"/>
                <a:cs typeface="Times New Roman" pitchFamily="18" charset="0"/>
              </a:rPr>
              <a:t>Reading Association Newsletter</a:t>
            </a:r>
            <a:r>
              <a:rPr lang="en-US" sz="1400" dirty="0" smtClean="0">
                <a:latin typeface="Times New Roman" pitchFamily="18" charset="0"/>
                <a:cs typeface="Times New Roman" pitchFamily="18" charset="0"/>
              </a:rPr>
              <a:t>, </a:t>
            </a:r>
            <a:r>
              <a:rPr lang="en-US" sz="1400" i="1" dirty="0" smtClean="0">
                <a:latin typeface="Times New Roman" pitchFamily="18" charset="0"/>
                <a:cs typeface="Times New Roman" pitchFamily="18" charset="0"/>
              </a:rPr>
              <a:t>3</a:t>
            </a:r>
            <a:r>
              <a:rPr lang="en-US" sz="1400" dirty="0" smtClean="0">
                <a:latin typeface="Times New Roman" pitchFamily="18" charset="0"/>
                <a:cs typeface="Times New Roman" pitchFamily="18" charset="0"/>
              </a:rPr>
              <a:t>(2), 4-9.  Retrieved from</a:t>
            </a:r>
          </a:p>
          <a:p>
            <a:pPr algn="l"/>
            <a:r>
              <a:rPr lang="en-US" sz="1400" dirty="0" smtClean="0">
                <a:latin typeface="Times New Roman" pitchFamily="18" charset="0"/>
                <a:cs typeface="Times New Roman" pitchFamily="18" charset="0"/>
              </a:rPr>
              <a:t>          </a:t>
            </a:r>
            <a:r>
              <a:rPr lang="en-US" sz="1400" dirty="0" smtClean="0">
                <a:latin typeface="Times New Roman" pitchFamily="18" charset="0"/>
                <a:cs typeface="Times New Roman" pitchFamily="18" charset="0"/>
                <a:hlinkClick r:id="rId2"/>
              </a:rPr>
              <a:t>http://www.nereading.org</a:t>
            </a:r>
            <a:r>
              <a:rPr lang="en-US" sz="1400" dirty="0" smtClean="0">
                <a:latin typeface="Times New Roman" pitchFamily="18" charset="0"/>
                <a:cs typeface="Times New Roman" pitchFamily="18" charset="0"/>
              </a:rPr>
              <a:t> /</a:t>
            </a:r>
            <a:r>
              <a:rPr lang="en-US" sz="1400" dirty="0" err="1" smtClean="0">
                <a:latin typeface="Times New Roman" pitchFamily="18" charset="0"/>
                <a:cs typeface="Times New Roman" pitchFamily="18" charset="0"/>
              </a:rPr>
              <a:t>nera.php?id</a:t>
            </a:r>
            <a:r>
              <a:rPr lang="en-US" sz="1400" dirty="0" smtClean="0">
                <a:latin typeface="Times New Roman" pitchFamily="18" charset="0"/>
                <a:cs typeface="Times New Roman" pitchFamily="18" charset="0"/>
              </a:rPr>
              <a:t>=1</a:t>
            </a:r>
          </a:p>
          <a:p>
            <a:pPr algn="l"/>
            <a:r>
              <a:rPr lang="en-US" sz="1400" dirty="0" err="1" smtClean="0"/>
              <a:t>Eastment</a:t>
            </a:r>
            <a:r>
              <a:rPr lang="en-US" sz="1400" dirty="0" smtClean="0"/>
              <a:t>, D. (2006). Worksheets. </a:t>
            </a:r>
            <a:r>
              <a:rPr lang="en-US" sz="1400" i="1" dirty="0" smtClean="0"/>
              <a:t>English Language Teachers Journal</a:t>
            </a:r>
            <a:r>
              <a:rPr lang="en-US" sz="1400" dirty="0" smtClean="0"/>
              <a:t>, 60, 397-398</a:t>
            </a:r>
          </a:p>
          <a:p>
            <a:pPr algn="l"/>
            <a:r>
              <a:rPr lang="en-US" sz="1400" dirty="0" smtClean="0"/>
              <a:t>          </a:t>
            </a:r>
            <a:r>
              <a:rPr lang="en-US" sz="1400" dirty="0" err="1" smtClean="0"/>
              <a:t>doi</a:t>
            </a:r>
            <a:r>
              <a:rPr lang="en-US" sz="1400" dirty="0" smtClean="0"/>
              <a:t>: 10.1093/</a:t>
            </a:r>
            <a:r>
              <a:rPr lang="en-US" sz="1400" dirty="0" err="1" smtClean="0"/>
              <a:t>elt</a:t>
            </a:r>
            <a:r>
              <a:rPr lang="en-US" sz="1400" dirty="0" smtClean="0"/>
              <a:t>/ccl035</a:t>
            </a:r>
          </a:p>
          <a:p>
            <a:pPr algn="l"/>
            <a:r>
              <a:rPr lang="en-US" sz="1400" dirty="0" err="1" smtClean="0"/>
              <a:t>Echevarria</a:t>
            </a:r>
            <a:r>
              <a:rPr lang="en-US" sz="1400" dirty="0" smtClean="0"/>
              <a:t>, J., &amp; Vogt. M. E. (2010). Using the SIOP model to improve literacy for</a:t>
            </a:r>
          </a:p>
          <a:p>
            <a:pPr algn="l"/>
            <a:r>
              <a:rPr lang="en-US" sz="1400" dirty="0" smtClean="0"/>
              <a:t>         English learners. </a:t>
            </a:r>
            <a:r>
              <a:rPr lang="en-US" sz="1400" i="1" dirty="0" smtClean="0"/>
              <a:t>New England reading association journal</a:t>
            </a:r>
            <a:r>
              <a:rPr lang="en-US" sz="1400" dirty="0" smtClean="0"/>
              <a:t>, 46(1), 8-15. Retrieved</a:t>
            </a:r>
          </a:p>
          <a:p>
            <a:pPr algn="l"/>
            <a:r>
              <a:rPr lang="en-US" sz="1400" dirty="0" smtClean="0"/>
              <a:t>         from http://www.nereading.org/nera.php?id=1</a:t>
            </a:r>
          </a:p>
          <a:p>
            <a:pPr algn="l"/>
            <a:r>
              <a:rPr lang="en-US" sz="1400" dirty="0" smtClean="0"/>
              <a:t>Edwards, P. A., </a:t>
            </a:r>
            <a:r>
              <a:rPr lang="en-US" sz="1400" dirty="0" err="1" smtClean="0"/>
              <a:t>Mokhtari</a:t>
            </a:r>
            <a:r>
              <a:rPr lang="en-US" sz="1400" dirty="0" smtClean="0"/>
              <a:t>, K., &amp; Rosemary. C. A. (2007). Making instructional decisions</a:t>
            </a:r>
          </a:p>
          <a:p>
            <a:pPr algn="l"/>
            <a:r>
              <a:rPr lang="en-US" sz="1400" dirty="0" smtClean="0"/>
              <a:t>         based on data: what, how, and why.  </a:t>
            </a:r>
            <a:r>
              <a:rPr lang="en-US" sz="1400" i="1" dirty="0" smtClean="0"/>
              <a:t>The</a:t>
            </a:r>
            <a:r>
              <a:rPr lang="en-US" sz="1400" dirty="0" smtClean="0"/>
              <a:t> </a:t>
            </a:r>
            <a:r>
              <a:rPr lang="en-US" sz="1400" i="1" dirty="0" smtClean="0"/>
              <a:t>Reading Teacher</a:t>
            </a:r>
            <a:r>
              <a:rPr lang="en-US" sz="1400" dirty="0" smtClean="0"/>
              <a:t>, 61, 354-359. </a:t>
            </a:r>
            <a:r>
              <a:rPr lang="en-US" sz="1400" dirty="0" err="1" smtClean="0"/>
              <a:t>doi</a:t>
            </a:r>
            <a:endParaRPr lang="en-US" sz="1400" dirty="0" smtClean="0"/>
          </a:p>
          <a:p>
            <a:pPr algn="l"/>
            <a:r>
              <a:rPr lang="en-US" sz="1400" dirty="0" smtClean="0"/>
              <a:t>         </a:t>
            </a:r>
            <a:r>
              <a:rPr lang="en-US" sz="1400" dirty="0" smtClean="0">
                <a:hlinkClick r:id="rId3"/>
              </a:rPr>
              <a:t>10.1598/RT.61.4.10</a:t>
            </a:r>
            <a:endParaRPr lang="en-US" sz="1400" dirty="0" smtClean="0"/>
          </a:p>
          <a:p>
            <a:pPr algn="l"/>
            <a:r>
              <a:rPr lang="en-US" sz="1400" dirty="0" smtClean="0"/>
              <a:t>Faulkner, S. A., &amp; Cook, C. M. (2006). Testing vs. teaching: the perceived impact of </a:t>
            </a:r>
          </a:p>
          <a:p>
            <a:pPr algn="l"/>
            <a:r>
              <a:rPr lang="en-US" sz="1400" dirty="0" smtClean="0"/>
              <a:t>         assessment demands on middle grades instructional practices.  </a:t>
            </a:r>
            <a:r>
              <a:rPr lang="en-US" sz="1400" i="1" dirty="0" smtClean="0"/>
              <a:t>Reading in Middle</a:t>
            </a:r>
            <a:endParaRPr lang="en-US" sz="1400" dirty="0" smtClean="0"/>
          </a:p>
          <a:p>
            <a:pPr algn="l"/>
            <a:r>
              <a:rPr lang="en-US" sz="1400" i="1" dirty="0" smtClean="0"/>
              <a:t>          Level  Education Online,</a:t>
            </a:r>
            <a:r>
              <a:rPr lang="en-US" sz="1400" dirty="0" smtClean="0"/>
              <a:t> 2(7), 1-13.  Retrieved from http://www.nmsa.org  </a:t>
            </a:r>
          </a:p>
          <a:p>
            <a:pPr algn="l"/>
            <a:r>
              <a:rPr lang="en-US" sz="1400" dirty="0" smtClean="0"/>
              <a:t>Fowler, E. A., Irwin, R. J., Moore, L. D., &amp; </a:t>
            </a:r>
            <a:r>
              <a:rPr lang="en-US" sz="1400" dirty="0" err="1" smtClean="0"/>
              <a:t>Tornatore</a:t>
            </a:r>
            <a:r>
              <a:rPr lang="en-US" sz="1400" dirty="0" smtClean="0"/>
              <a:t>, A. L (2012).  Expanding on</a:t>
            </a:r>
          </a:p>
          <a:p>
            <a:pPr algn="l"/>
            <a:r>
              <a:rPr lang="en-US" sz="1400" dirty="0" smtClean="0"/>
              <a:t>  </a:t>
            </a:r>
            <a:r>
              <a:rPr lang="en-US" sz="1400" i="1" dirty="0" smtClean="0"/>
              <a:t>       </a:t>
            </a:r>
            <a:r>
              <a:rPr lang="en-US" sz="1400" dirty="0" smtClean="0"/>
              <a:t>early literacy.</a:t>
            </a:r>
            <a:r>
              <a:rPr lang="en-US" sz="1400" i="1" dirty="0" smtClean="0"/>
              <a:t> Children and Libraries: the journal of the association for library</a:t>
            </a:r>
            <a:endParaRPr lang="en-US" sz="1400" dirty="0" smtClean="0"/>
          </a:p>
          <a:p>
            <a:pPr algn="l"/>
            <a:r>
              <a:rPr lang="en-US" sz="1400" i="1" dirty="0" smtClean="0"/>
              <a:t>         </a:t>
            </a:r>
            <a:r>
              <a:rPr lang="en-US" sz="1400" i="1" dirty="0" err="1" smtClean="0"/>
              <a:t>serviceto</a:t>
            </a:r>
            <a:r>
              <a:rPr lang="en-US" sz="1400" i="1" dirty="0" smtClean="0"/>
              <a:t> children, 10</a:t>
            </a:r>
            <a:r>
              <a:rPr lang="en-US" sz="1400" dirty="0" smtClean="0"/>
              <a:t>(2).</a:t>
            </a:r>
            <a:r>
              <a:rPr lang="en-US" sz="1400" i="1" dirty="0" smtClean="0"/>
              <a:t>  </a:t>
            </a:r>
            <a:r>
              <a:rPr lang="en-US" sz="1400" dirty="0" smtClean="0"/>
              <a:t>Retrieved from </a:t>
            </a:r>
            <a:r>
              <a:rPr lang="en-US" sz="1400" dirty="0" smtClean="0">
                <a:hlinkClick r:id="rId4"/>
              </a:rPr>
              <a:t>http://www.ala.org.ez-</a:t>
            </a:r>
            <a:endParaRPr lang="en-US" sz="1400" dirty="0" smtClean="0"/>
          </a:p>
          <a:p>
            <a:pPr algn="l"/>
            <a:r>
              <a:rPr lang="en-US" sz="1400" dirty="0" smtClean="0"/>
              <a:t>         proxy.brooklyn.cuny.edu:2048/Content/</a:t>
            </a:r>
            <a:r>
              <a:rPr lang="en-US" sz="1400" dirty="0" err="1" smtClean="0"/>
              <a:t>NavigationMenu</a:t>
            </a:r>
            <a:r>
              <a:rPr lang="en-US" sz="1400" dirty="0" smtClean="0"/>
              <a:t>/ALSC/ALSC.htm</a:t>
            </a:r>
          </a:p>
          <a:p>
            <a:pPr algn="l"/>
            <a:endParaRPr lang="en-US" sz="1400" dirty="0" smtClean="0"/>
          </a:p>
          <a:p>
            <a:pPr algn="l"/>
            <a:endParaRPr lang="en-US" sz="1400"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81000"/>
            <a:ext cx="7851648" cy="762000"/>
          </a:xfrm>
        </p:spPr>
        <p:txBody>
          <a:bodyPr>
            <a:normAutofit fontScale="90000"/>
          </a:bodyPr>
          <a:lstStyle/>
          <a:p>
            <a:pPr algn="ctr"/>
            <a:r>
              <a:rPr lang="en-US" dirty="0" smtClean="0">
                <a:latin typeface="Times New Roman" pitchFamily="18" charset="0"/>
                <a:cs typeface="Times New Roman" pitchFamily="18" charset="0"/>
              </a:rPr>
              <a:t>References continue..</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533400" y="1600200"/>
            <a:ext cx="7854696" cy="3380936"/>
          </a:xfrm>
        </p:spPr>
        <p:txBody>
          <a:bodyPr>
            <a:normAutofit fontScale="25000" lnSpcReduction="20000"/>
          </a:bodyPr>
          <a:lstStyle/>
          <a:p>
            <a:pPr algn="l"/>
            <a:r>
              <a:rPr lang="en-US" sz="6400" dirty="0" smtClean="0"/>
              <a:t>Harms, U., </a:t>
            </a:r>
            <a:r>
              <a:rPr lang="en-US" sz="6400" dirty="0" err="1" smtClean="0"/>
              <a:t>Krombab</a:t>
            </a:r>
            <a:r>
              <a:rPr lang="en-US" sz="6400" dirty="0" smtClean="0"/>
              <a:t>, A. (2008). Acquiring knowledge about biodiversity in museum-are</a:t>
            </a:r>
          </a:p>
          <a:p>
            <a:pPr algn="l"/>
            <a:r>
              <a:rPr lang="en-US" sz="6400" dirty="0" smtClean="0"/>
              <a:t>        worksheet effective?  Journal of Biological Education (Society of Biology), 42(4),</a:t>
            </a:r>
          </a:p>
          <a:p>
            <a:pPr algn="l"/>
            <a:r>
              <a:rPr lang="en-US" sz="6400" dirty="0" smtClean="0"/>
              <a:t>        157-163.  Retrieved from http://www.societyofbiology.org/aboutus</a:t>
            </a:r>
          </a:p>
          <a:p>
            <a:pPr algn="l"/>
            <a:r>
              <a:rPr lang="en-US" sz="6400" dirty="0" err="1" smtClean="0"/>
              <a:t>Hassard</a:t>
            </a:r>
            <a:r>
              <a:rPr lang="en-US" sz="6400" dirty="0" smtClean="0"/>
              <a:t>, J. (2003). Backup of meaningful learning model.  </a:t>
            </a:r>
            <a:r>
              <a:rPr lang="en-US" sz="6400" dirty="0" err="1" smtClean="0"/>
              <a:t>Retriveved</a:t>
            </a:r>
            <a:r>
              <a:rPr lang="en-US" sz="6400" dirty="0" smtClean="0"/>
              <a:t> from</a:t>
            </a:r>
          </a:p>
          <a:p>
            <a:pPr algn="l"/>
            <a:r>
              <a:rPr lang="en-US" sz="6400" dirty="0" smtClean="0"/>
              <a:t>          </a:t>
            </a:r>
            <a:r>
              <a:rPr lang="en-US" sz="6400" dirty="0" smtClean="0">
                <a:hlinkClick r:id="rId2"/>
              </a:rPr>
              <a:t>http://www.csudh.edu/dearhabermas/advorgbk02.htm</a:t>
            </a:r>
            <a:endParaRPr lang="en-US" sz="6400" dirty="0" smtClean="0"/>
          </a:p>
          <a:p>
            <a:pPr algn="l"/>
            <a:r>
              <a:rPr lang="en-US" sz="6400" dirty="0" smtClean="0"/>
              <a:t> Hurry, J., &amp; Parker, M. (2007). Teachers’ use of questioning and modeling </a:t>
            </a:r>
          </a:p>
          <a:p>
            <a:pPr algn="l"/>
            <a:r>
              <a:rPr lang="en-US" sz="6400" dirty="0" smtClean="0"/>
              <a:t>          comprehension skills in  primary classrooms.  </a:t>
            </a:r>
            <a:r>
              <a:rPr lang="en-US" sz="6400" i="1" dirty="0" smtClean="0"/>
              <a:t>Educational Review, 59, </a:t>
            </a:r>
            <a:r>
              <a:rPr lang="en-US" sz="6400" dirty="0" smtClean="0"/>
              <a:t>299-314</a:t>
            </a:r>
          </a:p>
          <a:p>
            <a:pPr algn="l"/>
            <a:r>
              <a:rPr lang="en-US" sz="6400" dirty="0" smtClean="0"/>
              <a:t>          </a:t>
            </a:r>
            <a:r>
              <a:rPr lang="en-US" sz="6400" dirty="0" err="1" smtClean="0"/>
              <a:t>doi</a:t>
            </a:r>
            <a:r>
              <a:rPr lang="en-US" sz="6400" dirty="0" smtClean="0"/>
              <a:t>: 10.1080/00131910701427298</a:t>
            </a:r>
          </a:p>
          <a:p>
            <a:pPr algn="l"/>
            <a:r>
              <a:rPr lang="en-US" sz="6400" dirty="0" err="1" smtClean="0"/>
              <a:t>Kaymaki</a:t>
            </a:r>
            <a:r>
              <a:rPr lang="en-US" sz="6400" dirty="0" smtClean="0"/>
              <a:t>, S. (2012).  A review of studies on worksheets in turkey.  </a:t>
            </a:r>
            <a:r>
              <a:rPr lang="en-US" sz="6400" i="1" dirty="0" smtClean="0"/>
              <a:t>US-China Review A,</a:t>
            </a:r>
            <a:endParaRPr lang="en-US" sz="6400" dirty="0" smtClean="0"/>
          </a:p>
          <a:p>
            <a:pPr algn="l"/>
            <a:r>
              <a:rPr lang="en-US" sz="6400" i="1" dirty="0" smtClean="0"/>
              <a:t>         </a:t>
            </a:r>
            <a:r>
              <a:rPr lang="en-US" sz="6400" dirty="0" smtClean="0"/>
              <a:t>1a, 57-64. Retrieved from </a:t>
            </a:r>
            <a:r>
              <a:rPr lang="en-US" sz="6400" dirty="0" smtClean="0">
                <a:hlinkClick r:id="rId3"/>
              </a:rPr>
              <a:t>http://davidpublishing.org</a:t>
            </a:r>
            <a:endParaRPr lang="en-US" sz="6400" dirty="0" smtClean="0"/>
          </a:p>
          <a:p>
            <a:pPr algn="l"/>
            <a:r>
              <a:rPr lang="en-US" sz="6400" dirty="0" err="1" smtClean="0"/>
              <a:t>Kirylo</a:t>
            </a:r>
            <a:r>
              <a:rPr lang="en-US" sz="6400" dirty="0" smtClean="0"/>
              <a:t>, J. D., &amp; Millet, C. (2000). Graphic organizers: an integral component to facilitate </a:t>
            </a:r>
          </a:p>
          <a:p>
            <a:pPr algn="l"/>
            <a:r>
              <a:rPr lang="en-US" sz="6400" dirty="0" smtClean="0"/>
              <a:t>         comprehension during basal reading instruction.  </a:t>
            </a:r>
            <a:r>
              <a:rPr lang="en-US" sz="6400" i="1" dirty="0" smtClean="0"/>
              <a:t>Reading Improvement</a:t>
            </a:r>
            <a:r>
              <a:rPr lang="en-US" sz="6400" dirty="0" smtClean="0"/>
              <a:t>, 37(4),</a:t>
            </a:r>
          </a:p>
          <a:p>
            <a:pPr algn="l"/>
            <a:r>
              <a:rPr lang="en-US" sz="6400" dirty="0" smtClean="0"/>
              <a:t>         179-186.  Retrieve from http:/www.projectinnovation.biz/index.html</a:t>
            </a:r>
          </a:p>
          <a:p>
            <a:pPr algn="l"/>
            <a:r>
              <a:rPr lang="en-US" sz="6400" dirty="0" smtClean="0"/>
              <a:t>Lavender, P. 2000). We need to derive reading and writing materials from the real world.</a:t>
            </a:r>
          </a:p>
          <a:p>
            <a:pPr algn="l"/>
            <a:r>
              <a:rPr lang="en-US" sz="6400" dirty="0" smtClean="0"/>
              <a:t>         </a:t>
            </a:r>
            <a:r>
              <a:rPr lang="en-US" sz="6400" i="1" dirty="0" smtClean="0"/>
              <a:t>Adult Learning, 12</a:t>
            </a:r>
            <a:r>
              <a:rPr lang="en-US" sz="6400" dirty="0" smtClean="0"/>
              <a:t>(2).  Retrieved  from </a:t>
            </a:r>
            <a:r>
              <a:rPr lang="en-US" sz="6400" dirty="0" smtClean="0">
                <a:hlinkClick r:id="rId4"/>
              </a:rPr>
              <a:t>http://www.niace.org.uk.ez-</a:t>
            </a:r>
            <a:endParaRPr lang="en-US" sz="6400" dirty="0" smtClean="0"/>
          </a:p>
          <a:p>
            <a:pPr algn="l"/>
            <a:r>
              <a:rPr lang="en-US" sz="6400" dirty="0" smtClean="0"/>
              <a:t>        proxy.brooklyn.cuny.edu:2048/Publications/Periodicals/</a:t>
            </a:r>
            <a:r>
              <a:rPr lang="en-US" sz="6400" dirty="0" err="1" smtClean="0"/>
              <a:t>AdultsLearning</a:t>
            </a:r>
            <a:r>
              <a:rPr lang="en-US" sz="6400" dirty="0" smtClean="0"/>
              <a:t>/Default.</a:t>
            </a:r>
          </a:p>
          <a:p>
            <a:pPr algn="l"/>
            <a:r>
              <a:rPr lang="en-US" sz="6400" dirty="0" smtClean="0"/>
              <a:t>Lipscomb, L., Swanson, J., West, A. (2004). Scaffolding. In M. </a:t>
            </a:r>
            <a:r>
              <a:rPr lang="en-US" sz="6400" dirty="0" err="1" smtClean="0"/>
              <a:t>Orey</a:t>
            </a:r>
            <a:r>
              <a:rPr lang="en-US" sz="6400" dirty="0" smtClean="0"/>
              <a:t> (Ed.), Emerging</a:t>
            </a:r>
          </a:p>
          <a:p>
            <a:pPr algn="l"/>
            <a:r>
              <a:rPr lang="en-US" sz="6400" dirty="0" smtClean="0"/>
              <a:t>        perspectives on learning, teaching, and technology. Retrieved from</a:t>
            </a:r>
          </a:p>
          <a:p>
            <a:pPr algn="l"/>
            <a:r>
              <a:rPr lang="en-US" sz="6400" dirty="0" smtClean="0"/>
              <a:t>        projects.coe.uga.edu/</a:t>
            </a:r>
            <a:r>
              <a:rPr lang="en-US" sz="6400" dirty="0" err="1" smtClean="0"/>
              <a:t>epltt</a:t>
            </a:r>
            <a:r>
              <a:rPr lang="en-US" sz="6400" dirty="0" smtClean="0"/>
              <a:t>/</a:t>
            </a:r>
            <a:r>
              <a:rPr lang="en-US" sz="6400" dirty="0" err="1" smtClean="0"/>
              <a:t>index.php?title</a:t>
            </a:r>
            <a:r>
              <a:rPr lang="en-US" sz="6400" dirty="0" smtClean="0"/>
              <a:t>=Scaffolding</a:t>
            </a:r>
          </a:p>
          <a:p>
            <a:pPr algn="l"/>
            <a:endParaRPr lang="en-US" sz="4000" dirty="0" smtClean="0"/>
          </a:p>
          <a:p>
            <a:pPr algn="l"/>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533400"/>
            <a:ext cx="7851648" cy="685800"/>
          </a:xfrm>
        </p:spPr>
        <p:txBody>
          <a:bodyPr>
            <a:normAutofit fontScale="90000"/>
          </a:bodyPr>
          <a:lstStyle/>
          <a:p>
            <a:pPr algn="ctr"/>
            <a:r>
              <a:rPr lang="en-US" dirty="0" smtClean="0">
                <a:latin typeface="Times New Roman" pitchFamily="18" charset="0"/>
                <a:cs typeface="Times New Roman" pitchFamily="18" charset="0"/>
              </a:rPr>
              <a:t>References cont..</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533400" y="1600200"/>
            <a:ext cx="7854696" cy="3429000"/>
          </a:xfrm>
        </p:spPr>
        <p:txBody>
          <a:bodyPr>
            <a:normAutofit fontScale="25000" lnSpcReduction="20000"/>
          </a:bodyPr>
          <a:lstStyle/>
          <a:p>
            <a:pPr algn="l"/>
            <a:r>
              <a:rPr lang="en-US" sz="6400" dirty="0" err="1" smtClean="0"/>
              <a:t>Mcgee</a:t>
            </a:r>
            <a:r>
              <a:rPr lang="en-US" sz="6400" dirty="0" smtClean="0"/>
              <a:t>, M.. L., </a:t>
            </a:r>
            <a:r>
              <a:rPr lang="en-US" sz="6400" dirty="0" err="1" smtClean="0"/>
              <a:t>Ukrainetz</a:t>
            </a:r>
            <a:r>
              <a:rPr lang="en-US" sz="6400" dirty="0" smtClean="0"/>
              <a:t>, A. T. (2009). Using scaffolding to teach phonemic</a:t>
            </a:r>
          </a:p>
          <a:p>
            <a:pPr algn="l"/>
            <a:r>
              <a:rPr lang="en-US" sz="6400" dirty="0" smtClean="0"/>
              <a:t>        awareness in preschool and kindergarten.  </a:t>
            </a:r>
            <a:r>
              <a:rPr lang="en-US" sz="6400" i="1" dirty="0" smtClean="0"/>
              <a:t>The reading Teacher</a:t>
            </a:r>
            <a:r>
              <a:rPr lang="en-US" sz="6400" dirty="0" smtClean="0"/>
              <a:t>, </a:t>
            </a:r>
            <a:r>
              <a:rPr lang="en-US" sz="6400" i="1" dirty="0" smtClean="0"/>
              <a:t>62</a:t>
            </a:r>
            <a:r>
              <a:rPr lang="en-US" sz="6400" dirty="0" smtClean="0"/>
              <a:t>. 599-603</a:t>
            </a:r>
          </a:p>
          <a:p>
            <a:pPr algn="l"/>
            <a:r>
              <a:rPr lang="en-US" sz="6400" dirty="0" smtClean="0"/>
              <a:t>        </a:t>
            </a:r>
            <a:r>
              <a:rPr lang="en-US" sz="6400" dirty="0" err="1" smtClean="0"/>
              <a:t>doi</a:t>
            </a:r>
            <a:r>
              <a:rPr lang="en-US" sz="6400" dirty="0" smtClean="0"/>
              <a:t>: 10.1598?RT.62.7.6</a:t>
            </a:r>
          </a:p>
          <a:p>
            <a:pPr algn="l"/>
            <a:r>
              <a:rPr lang="en-US" sz="6400" dirty="0" smtClean="0"/>
              <a:t>McLeod, S. A. (2011). Albert </a:t>
            </a:r>
            <a:r>
              <a:rPr lang="en-US" sz="6400" dirty="0" err="1" smtClean="0"/>
              <a:t>bandura</a:t>
            </a:r>
            <a:r>
              <a:rPr lang="en-US" sz="6400" dirty="0" smtClean="0"/>
              <a:t> social learning theory. Retrieved from</a:t>
            </a:r>
          </a:p>
          <a:p>
            <a:pPr algn="l"/>
            <a:r>
              <a:rPr lang="en-US" sz="6400" dirty="0" smtClean="0"/>
              <a:t>        http://www.simplypsychology.org/bandura.html</a:t>
            </a:r>
          </a:p>
          <a:p>
            <a:pPr algn="l"/>
            <a:r>
              <a:rPr lang="en-US" sz="6400" dirty="0" smtClean="0"/>
              <a:t>Miller, M.., &amp; Veatch, N. (2010). Teaching literacy in context:  Choosing and using </a:t>
            </a:r>
          </a:p>
          <a:p>
            <a:pPr algn="l"/>
            <a:r>
              <a:rPr lang="en-US" sz="6400" dirty="0" smtClean="0"/>
              <a:t>        instructional strategies.  </a:t>
            </a:r>
            <a:r>
              <a:rPr lang="en-US" sz="6400" i="1" dirty="0" smtClean="0"/>
              <a:t>The</a:t>
            </a:r>
            <a:r>
              <a:rPr lang="en-US" sz="6400" dirty="0" smtClean="0"/>
              <a:t> </a:t>
            </a:r>
            <a:r>
              <a:rPr lang="en-US" sz="6400" i="1" dirty="0" smtClean="0"/>
              <a:t>Reading teacher</a:t>
            </a:r>
            <a:r>
              <a:rPr lang="en-US" sz="6400" dirty="0" smtClean="0"/>
              <a:t>, </a:t>
            </a:r>
            <a:r>
              <a:rPr lang="en-US" sz="6400" i="1" dirty="0" smtClean="0"/>
              <a:t>64</a:t>
            </a:r>
            <a:r>
              <a:rPr lang="en-US" sz="6400" dirty="0" smtClean="0"/>
              <a:t>, 154-65. doi:10.1598/RT.64.3.1</a:t>
            </a:r>
          </a:p>
          <a:p>
            <a:pPr algn="l"/>
            <a:r>
              <a:rPr lang="en-US" sz="6400" dirty="0" err="1" smtClean="0"/>
              <a:t>Pincus</a:t>
            </a:r>
            <a:r>
              <a:rPr lang="en-US" sz="6400" dirty="0" smtClean="0"/>
              <a:t>, A. R.. H. (2005). What’s a teacher to do? Navigating the Worksheet curriculum.</a:t>
            </a:r>
          </a:p>
          <a:p>
            <a:pPr algn="l"/>
            <a:r>
              <a:rPr lang="en-US" sz="6400" dirty="0" smtClean="0"/>
              <a:t>         </a:t>
            </a:r>
            <a:r>
              <a:rPr lang="en-US" sz="6400" i="1" dirty="0" smtClean="0"/>
              <a:t>Reading Teacher,</a:t>
            </a:r>
            <a:r>
              <a:rPr lang="en-US" sz="6400" dirty="0" smtClean="0"/>
              <a:t> 59, 75-79.  </a:t>
            </a:r>
            <a:r>
              <a:rPr lang="en-US" sz="6400" dirty="0" err="1" smtClean="0"/>
              <a:t>dio</a:t>
            </a:r>
            <a:r>
              <a:rPr lang="en-US" sz="6400" dirty="0" smtClean="0"/>
              <a:t>: 10.1598/rt.59.1.8</a:t>
            </a:r>
          </a:p>
          <a:p>
            <a:pPr algn="l"/>
            <a:r>
              <a:rPr lang="en-US" sz="6400" dirty="0" smtClean="0">
                <a:latin typeface="Times New Roman" pitchFamily="18" charset="0"/>
                <a:cs typeface="Times New Roman" pitchFamily="18" charset="0"/>
              </a:rPr>
              <a:t>Read, S. (2010). A Model for scaffolding writing instruction: IMSCI </a:t>
            </a:r>
            <a:r>
              <a:rPr lang="en-US" sz="6400" i="1" dirty="0" smtClean="0">
                <a:latin typeface="Times New Roman" pitchFamily="18" charset="0"/>
                <a:cs typeface="Times New Roman" pitchFamily="18" charset="0"/>
              </a:rPr>
              <a:t>The reading </a:t>
            </a:r>
            <a:endParaRPr lang="en-US" sz="6400" dirty="0" smtClean="0">
              <a:latin typeface="Times New Roman" pitchFamily="18" charset="0"/>
              <a:cs typeface="Times New Roman" pitchFamily="18" charset="0"/>
            </a:endParaRPr>
          </a:p>
          <a:p>
            <a:pPr algn="l"/>
            <a:r>
              <a:rPr lang="en-US" sz="6400" i="1" dirty="0" smtClean="0">
                <a:latin typeface="Times New Roman" pitchFamily="18" charset="0"/>
                <a:cs typeface="Times New Roman" pitchFamily="18" charset="0"/>
              </a:rPr>
              <a:t>         Teacher</a:t>
            </a:r>
            <a:r>
              <a:rPr lang="en-US" sz="6400" dirty="0" smtClean="0">
                <a:latin typeface="Times New Roman" pitchFamily="18" charset="0"/>
                <a:cs typeface="Times New Roman" pitchFamily="18" charset="0"/>
              </a:rPr>
              <a:t> </a:t>
            </a:r>
            <a:r>
              <a:rPr lang="en-US" sz="6400" i="1" dirty="0" smtClean="0">
                <a:latin typeface="Times New Roman" pitchFamily="18" charset="0"/>
                <a:cs typeface="Times New Roman" pitchFamily="18" charset="0"/>
              </a:rPr>
              <a:t>64,</a:t>
            </a:r>
            <a:r>
              <a:rPr lang="en-US" sz="6400" dirty="0" smtClean="0">
                <a:latin typeface="Times New Roman" pitchFamily="18" charset="0"/>
                <a:cs typeface="Times New Roman" pitchFamily="18" charset="0"/>
              </a:rPr>
              <a:t> 47-52.  </a:t>
            </a:r>
            <a:r>
              <a:rPr lang="en-US" sz="6400" dirty="0" err="1" smtClean="0">
                <a:latin typeface="Times New Roman" pitchFamily="18" charset="0"/>
                <a:cs typeface="Times New Roman" pitchFamily="18" charset="0"/>
              </a:rPr>
              <a:t>doi</a:t>
            </a:r>
            <a:r>
              <a:rPr lang="en-US" sz="6400" dirty="0" smtClean="0">
                <a:latin typeface="Times New Roman" pitchFamily="18" charset="0"/>
                <a:cs typeface="Times New Roman" pitchFamily="18" charset="0"/>
              </a:rPr>
              <a:t>: 10.1598/RT.64.1.5</a:t>
            </a:r>
          </a:p>
          <a:p>
            <a:pPr algn="l"/>
            <a:r>
              <a:rPr lang="en-US" sz="6400" dirty="0" smtClean="0">
                <a:latin typeface="Times New Roman" pitchFamily="18" charset="0"/>
                <a:cs typeface="Times New Roman" pitchFamily="18" charset="0"/>
              </a:rPr>
              <a:t>  Rogers, H. L. (2009). Constructivism “student-centered learning vs. traditionalism.</a:t>
            </a:r>
          </a:p>
          <a:p>
            <a:pPr algn="l"/>
            <a:r>
              <a:rPr lang="en-US" sz="6400" dirty="0" smtClean="0">
                <a:latin typeface="Times New Roman" pitchFamily="18" charset="0"/>
                <a:cs typeface="Times New Roman" pitchFamily="18" charset="0"/>
              </a:rPr>
              <a:t>         Retrieved from </a:t>
            </a:r>
            <a:r>
              <a:rPr lang="en-US" sz="6400" dirty="0" smtClean="0">
                <a:latin typeface="Times New Roman" pitchFamily="18" charset="0"/>
                <a:cs typeface="Times New Roman" pitchFamily="18" charset="0"/>
                <a:hlinkClick r:id="rId2"/>
              </a:rPr>
              <a:t>http://educationinjapan.wordpress.com/of-methods-</a:t>
            </a:r>
            <a:endParaRPr lang="en-US" sz="6400" dirty="0" smtClean="0">
              <a:latin typeface="Times New Roman" pitchFamily="18" charset="0"/>
              <a:cs typeface="Times New Roman" pitchFamily="18" charset="0"/>
            </a:endParaRPr>
          </a:p>
          <a:p>
            <a:pPr algn="l"/>
            <a:r>
              <a:rPr lang="en-US" sz="6400" dirty="0" smtClean="0">
                <a:latin typeface="Times New Roman" pitchFamily="18" charset="0"/>
                <a:cs typeface="Times New Roman" pitchFamily="18" charset="0"/>
              </a:rPr>
              <a:t>         philosophies/constructivism-student-centered-learning </a:t>
            </a:r>
          </a:p>
          <a:p>
            <a:pPr algn="l"/>
            <a:r>
              <a:rPr lang="en-US" sz="6400" dirty="0" err="1" smtClean="0">
                <a:latin typeface="Times New Roman" pitchFamily="18" charset="0"/>
                <a:cs typeface="Times New Roman" pitchFamily="18" charset="0"/>
              </a:rPr>
              <a:t>Samblis</a:t>
            </a:r>
            <a:r>
              <a:rPr lang="en-US" sz="6400" dirty="0" smtClean="0">
                <a:latin typeface="Times New Roman" pitchFamily="18" charset="0"/>
                <a:cs typeface="Times New Roman" pitchFamily="18" charset="0"/>
              </a:rPr>
              <a:t>, K. (2006). Think-</a:t>
            </a:r>
            <a:r>
              <a:rPr lang="en-US" sz="6400" dirty="0" err="1" smtClean="0">
                <a:latin typeface="Times New Roman" pitchFamily="18" charset="0"/>
                <a:cs typeface="Times New Roman" pitchFamily="18" charset="0"/>
              </a:rPr>
              <a:t>Tac</a:t>
            </a:r>
            <a:r>
              <a:rPr lang="en-US" sz="6400" dirty="0" smtClean="0">
                <a:latin typeface="Times New Roman" pitchFamily="18" charset="0"/>
                <a:cs typeface="Times New Roman" pitchFamily="18" charset="0"/>
              </a:rPr>
              <a:t>-Toe, a motivating method of increasing comprehension.   </a:t>
            </a:r>
          </a:p>
          <a:p>
            <a:pPr algn="l"/>
            <a:r>
              <a:rPr lang="en-US" sz="6400" i="1" dirty="0" smtClean="0">
                <a:latin typeface="Times New Roman" pitchFamily="18" charset="0"/>
                <a:cs typeface="Times New Roman" pitchFamily="18" charset="0"/>
              </a:rPr>
              <a:t>         Reading teacher, 59,</a:t>
            </a:r>
            <a:r>
              <a:rPr lang="en-US" sz="6400" dirty="0" smtClean="0">
                <a:latin typeface="Times New Roman" pitchFamily="18" charset="0"/>
                <a:cs typeface="Times New Roman" pitchFamily="18" charset="0"/>
              </a:rPr>
              <a:t> 691-694. </a:t>
            </a:r>
            <a:r>
              <a:rPr lang="en-US" sz="6400" dirty="0" err="1" smtClean="0">
                <a:latin typeface="Times New Roman" pitchFamily="18" charset="0"/>
                <a:cs typeface="Times New Roman" pitchFamily="18" charset="0"/>
              </a:rPr>
              <a:t>doi</a:t>
            </a:r>
            <a:r>
              <a:rPr lang="en-US" sz="6400" dirty="0" smtClean="0">
                <a:latin typeface="Times New Roman" pitchFamily="18" charset="0"/>
                <a:cs typeface="Times New Roman" pitchFamily="18" charset="0"/>
              </a:rPr>
              <a:t>: 10.1598/RT.59.7.8</a:t>
            </a:r>
          </a:p>
          <a:p>
            <a:pPr algn="l"/>
            <a:r>
              <a:rPr lang="en-US" sz="6400" dirty="0" smtClean="0">
                <a:latin typeface="Times New Roman" pitchFamily="18" charset="0"/>
                <a:cs typeface="Times New Roman" pitchFamily="18" charset="0"/>
              </a:rPr>
              <a:t>Speaker, K. M.. (2001). Interactive exhibit theory: hints for implementing learner-</a:t>
            </a:r>
          </a:p>
          <a:p>
            <a:pPr algn="l"/>
            <a:r>
              <a:rPr lang="en-US" sz="6400" dirty="0" smtClean="0">
                <a:latin typeface="Times New Roman" pitchFamily="18" charset="0"/>
                <a:cs typeface="Times New Roman" pitchFamily="18" charset="0"/>
              </a:rPr>
              <a:t>       centered activities in elementary classrooms. </a:t>
            </a:r>
            <a:r>
              <a:rPr lang="en-US" sz="6400" i="1" dirty="0" smtClean="0">
                <a:latin typeface="Times New Roman" pitchFamily="18" charset="0"/>
                <a:cs typeface="Times New Roman" pitchFamily="18" charset="0"/>
              </a:rPr>
              <a:t>Education, 121</a:t>
            </a:r>
            <a:r>
              <a:rPr lang="en-US" sz="6400" dirty="0" smtClean="0">
                <a:latin typeface="Times New Roman" pitchFamily="18" charset="0"/>
                <a:cs typeface="Times New Roman" pitchFamily="18" charset="0"/>
              </a:rPr>
              <a:t>(3).  Retrieved from</a:t>
            </a:r>
          </a:p>
          <a:p>
            <a:pPr algn="l"/>
            <a:r>
              <a:rPr lang="en-US" sz="6400" dirty="0" smtClean="0">
                <a:latin typeface="Times New Roman" pitchFamily="18" charset="0"/>
                <a:cs typeface="Times New Roman" pitchFamily="18" charset="0"/>
              </a:rPr>
              <a:t>       http://www.projectinnovation.biz/index.html</a:t>
            </a:r>
          </a:p>
          <a:p>
            <a:r>
              <a:rPr lang="en-US" sz="6400" dirty="0" smtClean="0"/>
              <a:t> </a:t>
            </a:r>
          </a:p>
          <a:p>
            <a:r>
              <a:rPr lang="en-US" dirty="0" smtClean="0"/>
              <a:t>    </a:t>
            </a:r>
          </a:p>
          <a:p>
            <a:r>
              <a:rPr lang="en-US" dirty="0" smtClean="0"/>
              <a:t>  </a:t>
            </a:r>
          </a:p>
          <a:p>
            <a:pPr algn="l"/>
            <a:endParaRPr lang="en-US" dirty="0" smtClean="0"/>
          </a:p>
          <a:p>
            <a:pPr algn="l"/>
            <a:endParaRPr lang="en-US" dirty="0" smtClean="0"/>
          </a:p>
          <a:p>
            <a:pPr algn="l"/>
            <a:endParaRPr lang="en-US" dirty="0" smtClean="0"/>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0"/>
            <a:ext cx="7851648" cy="1219200"/>
          </a:xfrm>
        </p:spPr>
        <p:txBody>
          <a:bodyPr>
            <a:normAutofit/>
          </a:bodyPr>
          <a:lstStyle/>
          <a:p>
            <a:pPr algn="ctr"/>
            <a:r>
              <a:rPr lang="en-US" i="1" dirty="0" smtClean="0">
                <a:latin typeface="Times New Roman" pitchFamily="18" charset="0"/>
                <a:cs typeface="Times New Roman" pitchFamily="18" charset="0"/>
              </a:rPr>
              <a:t>Final thoughts</a:t>
            </a:r>
            <a:endParaRPr lang="en-US" i="1" dirty="0">
              <a:latin typeface="Times New Roman" pitchFamily="18" charset="0"/>
              <a:cs typeface="Times New Roman" pitchFamily="18" charset="0"/>
            </a:endParaRPr>
          </a:p>
        </p:txBody>
      </p:sp>
      <p:sp>
        <p:nvSpPr>
          <p:cNvPr id="3" name="Subtitle 2"/>
          <p:cNvSpPr>
            <a:spLocks noGrp="1"/>
          </p:cNvSpPr>
          <p:nvPr>
            <p:ph type="subTitle" idx="1"/>
          </p:nvPr>
        </p:nvSpPr>
        <p:spPr>
          <a:xfrm>
            <a:off x="533400" y="2133600"/>
            <a:ext cx="8153400" cy="3962400"/>
          </a:xfrm>
        </p:spPr>
        <p:txBody>
          <a:bodyPr/>
          <a:lstStyle/>
          <a:p>
            <a:endParaRPr lang="en-US" dirty="0"/>
          </a:p>
        </p:txBody>
      </p:sp>
      <p:pic>
        <p:nvPicPr>
          <p:cNvPr id="4" name="Picture 2"/>
          <p:cNvPicPr>
            <a:picLocks noChangeAspect="1" noChangeArrowheads="1"/>
          </p:cNvPicPr>
          <p:nvPr/>
        </p:nvPicPr>
        <p:blipFill>
          <a:blip r:embed="rId2" cstate="print"/>
          <a:srcRect/>
          <a:stretch>
            <a:fillRect/>
          </a:stretch>
        </p:blipFill>
        <p:spPr bwMode="auto">
          <a:xfrm>
            <a:off x="2133601" y="2495551"/>
            <a:ext cx="3886199" cy="2914648"/>
          </a:xfrm>
          <a:prstGeom prst="rect">
            <a:avLst/>
          </a:prstGeom>
          <a:noFill/>
          <a:ln w="9525">
            <a:noFill/>
            <a:miter lim="800000"/>
            <a:headEnd/>
            <a:tailEnd/>
          </a:ln>
          <a:effectLst/>
        </p:spPr>
      </p:pic>
      <p:sp>
        <p:nvSpPr>
          <p:cNvPr id="5" name="Rectangle 4"/>
          <p:cNvSpPr/>
          <p:nvPr/>
        </p:nvSpPr>
        <p:spPr>
          <a:xfrm>
            <a:off x="4495800" y="3048000"/>
            <a:ext cx="1295400" cy="369332"/>
          </a:xfrm>
          <a:prstGeom prst="rect">
            <a:avLst/>
          </a:prstGeom>
        </p:spPr>
        <p:txBody>
          <a:bodyPr wrap="square">
            <a:spAutoFit/>
          </a:bodyPr>
          <a:lstStyle/>
          <a:p>
            <a:r>
              <a:rPr lang="en-US" dirty="0" smtClean="0"/>
              <a:t>Thank you</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838200"/>
            <a:ext cx="7851648" cy="381000"/>
          </a:xfrm>
        </p:spPr>
        <p:txBody>
          <a:bodyPr>
            <a:noAutofit/>
          </a:bodyPr>
          <a:lstStyle/>
          <a:p>
            <a:pPr algn="ctr"/>
            <a:r>
              <a:rPr lang="en-US" sz="4400" dirty="0" smtClean="0">
                <a:latin typeface="Algerian" pitchFamily="82" charset="0"/>
              </a:rPr>
              <a:t>TABLE OF CONTENTS</a:t>
            </a:r>
            <a:br>
              <a:rPr lang="en-US" sz="4400" dirty="0" smtClean="0">
                <a:latin typeface="Algerian" pitchFamily="82" charset="0"/>
              </a:rPr>
            </a:br>
            <a:endParaRPr lang="en-US" sz="4400" dirty="0">
              <a:latin typeface="Algerian" pitchFamily="82" charset="0"/>
            </a:endParaRPr>
          </a:p>
        </p:txBody>
      </p:sp>
      <p:sp>
        <p:nvSpPr>
          <p:cNvPr id="3" name="Subtitle 2"/>
          <p:cNvSpPr>
            <a:spLocks noGrp="1"/>
          </p:cNvSpPr>
          <p:nvPr>
            <p:ph type="subTitle" idx="1"/>
          </p:nvPr>
        </p:nvSpPr>
        <p:spPr>
          <a:xfrm>
            <a:off x="304800" y="1066800"/>
            <a:ext cx="8534400" cy="5638800"/>
          </a:xfrm>
        </p:spPr>
        <p:txBody>
          <a:bodyPr>
            <a:noAutofit/>
          </a:bodyPr>
          <a:lstStyle/>
          <a:p>
            <a:pPr algn="l">
              <a:buFont typeface="Wingdings" pitchFamily="2" charset="2"/>
              <a:buChar char="v"/>
            </a:pPr>
            <a:r>
              <a:rPr lang="en-US" sz="1800" dirty="0" smtClean="0">
                <a:latin typeface="Baskerville Old Face" pitchFamily="18" charset="0"/>
              </a:rPr>
              <a:t>Abstract</a:t>
            </a:r>
          </a:p>
          <a:p>
            <a:pPr algn="l">
              <a:buFont typeface="Wingdings" pitchFamily="2" charset="2"/>
              <a:buChar char="v"/>
            </a:pPr>
            <a:r>
              <a:rPr lang="en-US" sz="1800" smtClean="0">
                <a:latin typeface="Baskerville Old Face" pitchFamily="18" charset="0"/>
              </a:rPr>
              <a:t>Introduction </a:t>
            </a:r>
            <a:r>
              <a:rPr lang="en-US" sz="1800" smtClean="0">
                <a:latin typeface="Baskerville Old Face" pitchFamily="18" charset="0"/>
              </a:rPr>
              <a:t>………………………………………………………………………………………….3</a:t>
            </a:r>
            <a:endParaRPr lang="en-US" sz="1800" dirty="0" smtClean="0">
              <a:latin typeface="Baskerville Old Face" pitchFamily="18" charset="0"/>
            </a:endParaRPr>
          </a:p>
          <a:p>
            <a:pPr algn="l"/>
            <a:r>
              <a:rPr lang="en-US" sz="1800" dirty="0" smtClean="0">
                <a:latin typeface="Baskerville Old Face" pitchFamily="18" charset="0"/>
              </a:rPr>
              <a:t>        -Statement of the Problem …………………………………………………………………. 4</a:t>
            </a:r>
          </a:p>
          <a:p>
            <a:pPr algn="l"/>
            <a:r>
              <a:rPr lang="en-US" sz="1800" dirty="0" smtClean="0">
                <a:latin typeface="Baskerville Old Face" pitchFamily="18" charset="0"/>
              </a:rPr>
              <a:t>        - Review of Literature  ………………………………………………………………………..5-9        Statement  of  Hypothesis …………………………………………………………………………. 10</a:t>
            </a:r>
          </a:p>
          <a:p>
            <a:pPr algn="l">
              <a:buFont typeface="Wingdings" pitchFamily="2" charset="2"/>
              <a:buChar char="v"/>
            </a:pPr>
            <a:r>
              <a:rPr lang="en-US" sz="1800" dirty="0" smtClean="0">
                <a:latin typeface="Baskerville Old Face" pitchFamily="18" charset="0"/>
              </a:rPr>
              <a:t>Methods</a:t>
            </a:r>
          </a:p>
          <a:p>
            <a:pPr marL="342900" indent="-342900" algn="l"/>
            <a:r>
              <a:rPr lang="en-US" sz="1800" dirty="0" smtClean="0">
                <a:latin typeface="Baskerville Old Face" pitchFamily="18" charset="0"/>
              </a:rPr>
              <a:t>        - Participants ……………………………………………………………………………………..11</a:t>
            </a:r>
          </a:p>
          <a:p>
            <a:pPr algn="l"/>
            <a:r>
              <a:rPr lang="en-US" sz="1800" dirty="0" smtClean="0">
                <a:latin typeface="Baskerville Old Face" pitchFamily="18" charset="0"/>
              </a:rPr>
              <a:t>        - Instruments  …………………………………………………………………………………… 11</a:t>
            </a:r>
          </a:p>
          <a:p>
            <a:pPr algn="l"/>
            <a:r>
              <a:rPr lang="en-US" sz="1800" dirty="0" smtClean="0">
                <a:latin typeface="Baskerville Old Face" pitchFamily="18" charset="0"/>
              </a:rPr>
              <a:t>         -Experimental Design</a:t>
            </a:r>
          </a:p>
          <a:p>
            <a:pPr algn="l">
              <a:buFont typeface="Wingdings" pitchFamily="2" charset="2"/>
              <a:buChar char="v"/>
            </a:pPr>
            <a:r>
              <a:rPr lang="en-US" sz="1800" dirty="0" smtClean="0">
                <a:latin typeface="Baskerville Old Face" pitchFamily="18" charset="0"/>
              </a:rPr>
              <a:t>Results</a:t>
            </a:r>
          </a:p>
          <a:p>
            <a:pPr algn="l">
              <a:buFont typeface="Wingdings" pitchFamily="2" charset="2"/>
              <a:buChar char="v"/>
            </a:pPr>
            <a:r>
              <a:rPr lang="en-US" sz="1800" dirty="0" smtClean="0">
                <a:latin typeface="Baskerville Old Face" pitchFamily="18" charset="0"/>
              </a:rPr>
              <a:t>Discussion</a:t>
            </a:r>
          </a:p>
          <a:p>
            <a:pPr algn="l">
              <a:buFont typeface="Wingdings" pitchFamily="2" charset="2"/>
              <a:buChar char="v"/>
            </a:pPr>
            <a:r>
              <a:rPr lang="en-US" sz="1800" dirty="0" smtClean="0">
                <a:latin typeface="Baskerville Old Face" pitchFamily="18" charset="0"/>
              </a:rPr>
              <a:t>Implications</a:t>
            </a:r>
          </a:p>
          <a:p>
            <a:pPr algn="l">
              <a:buFont typeface="Wingdings" pitchFamily="2" charset="2"/>
              <a:buChar char="v"/>
            </a:pPr>
            <a:r>
              <a:rPr lang="en-US" sz="1800" dirty="0" smtClean="0">
                <a:latin typeface="Baskerville Old Face" pitchFamily="18" charset="0"/>
              </a:rPr>
              <a:t>Appendices  </a:t>
            </a:r>
          </a:p>
          <a:p>
            <a:pPr algn="l"/>
            <a:r>
              <a:rPr lang="en-US" sz="1800" dirty="0" smtClean="0">
                <a:latin typeface="Baskerville Old Face" pitchFamily="18" charset="0"/>
              </a:rPr>
              <a:t>        -Principal Consent Form …………………………………………………………………… 12</a:t>
            </a:r>
          </a:p>
          <a:p>
            <a:pPr algn="l"/>
            <a:r>
              <a:rPr lang="en-US" sz="1800" dirty="0" smtClean="0">
                <a:latin typeface="Baskerville Old Face" pitchFamily="18" charset="0"/>
              </a:rPr>
              <a:t>        -Parent Consent Form ………………………………………………………………………..13</a:t>
            </a:r>
          </a:p>
          <a:p>
            <a:pPr algn="l"/>
            <a:r>
              <a:rPr lang="en-US" sz="1800" dirty="0" smtClean="0">
                <a:latin typeface="Baskerville Old Face" pitchFamily="18" charset="0"/>
              </a:rPr>
              <a:t>        -Worksheet</a:t>
            </a:r>
          </a:p>
          <a:p>
            <a:pPr algn="l">
              <a:buFont typeface="Wingdings" pitchFamily="2" charset="2"/>
              <a:buChar char="v"/>
            </a:pPr>
            <a:r>
              <a:rPr lang="en-US" sz="1800" dirty="0" smtClean="0">
                <a:latin typeface="Baskerville Old Face" pitchFamily="18" charset="0"/>
              </a:rPr>
              <a:t> References…………………………………………………………………………………………….15-18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457200"/>
            <a:ext cx="7851648" cy="228600"/>
          </a:xfrm>
        </p:spPr>
        <p:txBody>
          <a:bodyPr>
            <a:normAutofit fontScale="90000"/>
          </a:bodyPr>
          <a:lstStyle/>
          <a:p>
            <a:pPr algn="ctr"/>
            <a:r>
              <a:rPr lang="en-US" dirty="0" smtClean="0">
                <a:latin typeface="Times New Roman" pitchFamily="18" charset="0"/>
                <a:cs typeface="Times New Roman" pitchFamily="18" charset="0"/>
              </a:rPr>
              <a:t>Introduction</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152400" y="914400"/>
            <a:ext cx="8991600" cy="5943600"/>
          </a:xfrm>
        </p:spPr>
        <p:txBody>
          <a:bodyPr>
            <a:normAutofit/>
          </a:bodyPr>
          <a:lstStyle/>
          <a:p>
            <a:pPr algn="ctr">
              <a:buFont typeface="Wingdings" pitchFamily="2" charset="2"/>
              <a:buChar char="v"/>
            </a:pPr>
            <a:r>
              <a:rPr lang="en-US" sz="1800" dirty="0" smtClean="0">
                <a:latin typeface="Times New Roman" pitchFamily="18" charset="0"/>
                <a:cs typeface="Times New Roman" pitchFamily="18" charset="0"/>
              </a:rPr>
              <a:t>Under the No Child Left Behind Act of 2001, schools are held accountable for students’ achievement  regardless of color, race, ethnicity, disability and socio economic status (Faulkner &amp; Cook, 2006).</a:t>
            </a:r>
          </a:p>
          <a:p>
            <a:pPr algn="ctr">
              <a:buFont typeface="Wingdings" pitchFamily="2" charset="2"/>
              <a:buChar char="v"/>
            </a:pPr>
            <a:endParaRPr lang="en-US" sz="2000" dirty="0" smtClean="0">
              <a:latin typeface="Times New Roman" pitchFamily="18" charset="0"/>
              <a:cs typeface="Times New Roman" pitchFamily="18" charset="0"/>
            </a:endParaRPr>
          </a:p>
          <a:p>
            <a:pPr algn="ctr">
              <a:buFont typeface="Wingdings" pitchFamily="2" charset="2"/>
              <a:buChar char="v"/>
            </a:pPr>
            <a:r>
              <a:rPr lang="en-US" sz="2000" dirty="0" smtClean="0">
                <a:latin typeface="Times New Roman" pitchFamily="18" charset="0"/>
                <a:cs typeface="Times New Roman" pitchFamily="18" charset="0"/>
              </a:rPr>
              <a:t>.  Literacy development is of paramount importance in the elementary grades, it sets the foundation for all future learning.</a:t>
            </a:r>
          </a:p>
          <a:p>
            <a:pPr algn="ctr">
              <a:buFont typeface="Wingdings" pitchFamily="2" charset="2"/>
              <a:buChar char="v"/>
            </a:pPr>
            <a:endParaRPr lang="en-US" sz="2000" dirty="0" smtClean="0">
              <a:latin typeface="Times New Roman" pitchFamily="18" charset="0"/>
              <a:cs typeface="Times New Roman" pitchFamily="18" charset="0"/>
            </a:endParaRPr>
          </a:p>
          <a:p>
            <a:pPr algn="ctr">
              <a:buFont typeface="Wingdings" pitchFamily="2" charset="2"/>
              <a:buChar char="v"/>
            </a:pPr>
            <a:r>
              <a:rPr lang="en-US" sz="1800" dirty="0" smtClean="0">
                <a:latin typeface="Times New Roman" pitchFamily="18" charset="0"/>
                <a:cs typeface="Times New Roman" pitchFamily="18" charset="0"/>
              </a:rPr>
              <a:t>Package programs may be easy to deliver, but they may not be the most ideal for developing literacy skills, they are general and not tailored to the needs of specific students. No  program has the answer  to all students literacy needs and not all teachers have the ability to be flexible in tailoring  programs to students’ needs (Costello,2012).  </a:t>
            </a:r>
          </a:p>
          <a:p>
            <a:pPr algn="ctr">
              <a:buFont typeface="Wingdings" pitchFamily="2" charset="2"/>
              <a:buChar char="v"/>
            </a:pPr>
            <a:endParaRPr lang="en-US" sz="1800" dirty="0" smtClean="0">
              <a:latin typeface="Times New Roman" pitchFamily="18" charset="0"/>
              <a:cs typeface="Times New Roman" pitchFamily="18" charset="0"/>
            </a:endParaRPr>
          </a:p>
          <a:p>
            <a:pPr algn="l">
              <a:buFont typeface="Wingdings" pitchFamily="2" charset="2"/>
              <a:buChar char="v"/>
            </a:pPr>
            <a:r>
              <a:rPr lang="en-US" sz="1800" dirty="0" smtClean="0">
                <a:latin typeface="Times New Roman" pitchFamily="18" charset="0"/>
                <a:cs typeface="Times New Roman" pitchFamily="18" charset="0"/>
              </a:rPr>
              <a:t>Package programs generally  consist of teacher’s manual with key </a:t>
            </a:r>
          </a:p>
          <a:p>
            <a:pPr algn="l"/>
            <a:r>
              <a:rPr lang="en-US" sz="1800" dirty="0" smtClean="0">
                <a:latin typeface="Times New Roman" pitchFamily="18" charset="0"/>
                <a:cs typeface="Times New Roman" pitchFamily="18" charset="0"/>
              </a:rPr>
              <a:t>concepts, students’ textbooks with activities for building mechanics,</a:t>
            </a:r>
          </a:p>
          <a:p>
            <a:pPr algn="l"/>
            <a:r>
              <a:rPr lang="en-US" sz="1800" dirty="0" smtClean="0">
                <a:latin typeface="Times New Roman" pitchFamily="18" charset="0"/>
                <a:cs typeface="Times New Roman" pitchFamily="18" charset="0"/>
              </a:rPr>
              <a:t>grammar and usage skills, workbooks at  below mastery,  mastery </a:t>
            </a:r>
          </a:p>
          <a:p>
            <a:pPr algn="l"/>
            <a:r>
              <a:rPr lang="en-US" sz="1800" dirty="0" smtClean="0">
                <a:latin typeface="Times New Roman" pitchFamily="18" charset="0"/>
                <a:cs typeface="Times New Roman" pitchFamily="18" charset="0"/>
              </a:rPr>
              <a:t>and above  mastery stage.</a:t>
            </a:r>
          </a:p>
          <a:p>
            <a:pPr algn="l"/>
            <a:r>
              <a:rPr lang="en-US" sz="1800" dirty="0" smtClean="0">
                <a:latin typeface="Times New Roman" pitchFamily="18" charset="0"/>
                <a:cs typeface="Times New Roman" pitchFamily="18" charset="0"/>
              </a:rPr>
              <a:t> </a:t>
            </a:r>
          </a:p>
          <a:p>
            <a:pPr algn="l"/>
            <a:r>
              <a:rPr lang="en-US" sz="2000" dirty="0" smtClean="0">
                <a:latin typeface="Times New Roman" pitchFamily="18" charset="0"/>
                <a:cs typeface="Times New Roman" pitchFamily="18" charset="0"/>
              </a:rPr>
              <a:t> </a:t>
            </a:r>
            <a:endParaRPr lang="en-US" sz="2000" dirty="0">
              <a:latin typeface="Times New Roman" pitchFamily="18" charset="0"/>
              <a:cs typeface="Times New Roman" pitchFamily="18" charset="0"/>
            </a:endParaRPr>
          </a:p>
        </p:txBody>
      </p:sp>
      <p:pic>
        <p:nvPicPr>
          <p:cNvPr id="18434" name="Picture 2"/>
          <p:cNvPicPr>
            <a:picLocks noChangeAspect="1" noChangeArrowheads="1"/>
          </p:cNvPicPr>
          <p:nvPr/>
        </p:nvPicPr>
        <p:blipFill>
          <a:blip r:embed="rId2" cstate="print"/>
          <a:srcRect/>
          <a:stretch>
            <a:fillRect/>
          </a:stretch>
        </p:blipFill>
        <p:spPr bwMode="auto">
          <a:xfrm>
            <a:off x="6667080" y="4572000"/>
            <a:ext cx="2476920" cy="2286000"/>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533400"/>
            <a:ext cx="8001000" cy="762000"/>
          </a:xfrm>
        </p:spPr>
        <p:txBody>
          <a:bodyPr>
            <a:normAutofit fontScale="90000"/>
          </a:bodyPr>
          <a:lstStyle/>
          <a:p>
            <a:pPr algn="ctr"/>
            <a:r>
              <a:rPr lang="en-US" dirty="0" smtClean="0"/>
              <a:t/>
            </a:r>
            <a:br>
              <a:rPr lang="en-US" dirty="0" smtClean="0"/>
            </a:br>
            <a:r>
              <a:rPr lang="en-US" dirty="0" smtClean="0">
                <a:latin typeface="Times New Roman" pitchFamily="18" charset="0"/>
                <a:cs typeface="Times New Roman" pitchFamily="18" charset="0"/>
              </a:rPr>
              <a:t>Statement of the Problem</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533400" y="1524000"/>
            <a:ext cx="7854696" cy="4800600"/>
          </a:xfrm>
        </p:spPr>
        <p:txBody>
          <a:bodyPr>
            <a:normAutofit lnSpcReduction="10000"/>
          </a:bodyPr>
          <a:lstStyle/>
          <a:p>
            <a:pPr algn="l">
              <a:buFont typeface="Wingdings" pitchFamily="2" charset="2"/>
              <a:buChar char="v"/>
            </a:pPr>
            <a:r>
              <a:rPr lang="en-US" dirty="0" smtClean="0"/>
              <a:t> It is believed that worksheets are effective in instructing and assessing learners in literacy skills.   Although worksheets are believed to be effective, there are others who feel that using worksheets in the classroom if not monitored or implemented properly can</a:t>
            </a:r>
            <a:r>
              <a:rPr lang="en-US" b="1" dirty="0" smtClean="0"/>
              <a:t> </a:t>
            </a:r>
            <a:r>
              <a:rPr lang="en-US" dirty="0" smtClean="0"/>
              <a:t>be counterproductive to literacy development.  </a:t>
            </a:r>
            <a:r>
              <a:rPr lang="en-US" dirty="0" err="1" smtClean="0"/>
              <a:t>Choo</a:t>
            </a:r>
            <a:r>
              <a:rPr lang="en-US" dirty="0" smtClean="0"/>
              <a:t>, </a:t>
            </a:r>
            <a:r>
              <a:rPr lang="en-US" dirty="0" err="1" smtClean="0"/>
              <a:t>Rotagans</a:t>
            </a:r>
            <a:r>
              <a:rPr lang="en-US" dirty="0" smtClean="0"/>
              <a:t>, Schmidt, and Yew (2011) found out that using worksheets to build scaffolding techniques may not contribute significantly to problem based learning.   This action research project will evaluate the effectiveness of worksheets as both an instructional and assessment tool in a third grade classroom.</a:t>
            </a:r>
            <a:endParaRPr lang="en-US"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066800"/>
            <a:ext cx="7851648" cy="2819400"/>
          </a:xfrm>
        </p:spPr>
        <p:txBody>
          <a:bodyPr>
            <a:normAutofit/>
          </a:bodyPr>
          <a:lstStyle/>
          <a:p>
            <a:pPr algn="ctr"/>
            <a:r>
              <a:rPr lang="en-US" sz="3600" dirty="0" smtClean="0">
                <a:latin typeface="Times New Roman" pitchFamily="18" charset="0"/>
                <a:cs typeface="Times New Roman" pitchFamily="18" charset="0"/>
              </a:rPr>
              <a:t>Literature Review cont..</a:t>
            </a:r>
            <a:br>
              <a:rPr lang="en-US" sz="3600" dirty="0" smtClean="0">
                <a:latin typeface="Times New Roman" pitchFamily="18" charset="0"/>
                <a:cs typeface="Times New Roman" pitchFamily="18" charset="0"/>
              </a:rPr>
            </a:br>
            <a:endParaRPr lang="en-US" sz="3600" dirty="0">
              <a:latin typeface="Times New Roman" pitchFamily="18" charset="0"/>
              <a:cs typeface="Times New Roman" pitchFamily="18" charset="0"/>
            </a:endParaRPr>
          </a:p>
        </p:txBody>
      </p:sp>
      <p:sp>
        <p:nvSpPr>
          <p:cNvPr id="3" name="Subtitle 2"/>
          <p:cNvSpPr>
            <a:spLocks noGrp="1"/>
          </p:cNvSpPr>
          <p:nvPr>
            <p:ph type="subTitle" idx="1"/>
          </p:nvPr>
        </p:nvSpPr>
        <p:spPr>
          <a:xfrm>
            <a:off x="533400" y="1524000"/>
            <a:ext cx="7854696" cy="5181600"/>
          </a:xfrm>
        </p:spPr>
        <p:txBody>
          <a:bodyPr>
            <a:normAutofit/>
          </a:bodyPr>
          <a:lstStyle/>
          <a:p>
            <a:pPr algn="ctr">
              <a:buFont typeface="Wingdings" pitchFamily="2" charset="2"/>
              <a:buChar char="v"/>
            </a:pPr>
            <a:r>
              <a:rPr lang="en-US" sz="1800" dirty="0" smtClean="0"/>
              <a:t>Multiple intelligences learning theory, teachers should vary instruction and assessment strategy because all students do not learn and exhibit learning the same way (Smith 2002, 2008) </a:t>
            </a:r>
            <a:r>
              <a:rPr lang="en-US" sz="1800" i="1" dirty="0" smtClean="0"/>
              <a:t>Howard Gardner and Multiple intelligences</a:t>
            </a:r>
            <a:r>
              <a:rPr lang="en-US" dirty="0" smtClean="0"/>
              <a:t>.</a:t>
            </a:r>
          </a:p>
          <a:p>
            <a:pPr algn="ctr">
              <a:buFont typeface="Wingdings" pitchFamily="2" charset="2"/>
              <a:buChar char="v"/>
            </a:pPr>
            <a:endParaRPr lang="en-US" dirty="0" smtClean="0"/>
          </a:p>
          <a:p>
            <a:pPr algn="ctr">
              <a:buFont typeface="Wingdings" pitchFamily="2" charset="2"/>
              <a:buChar char="v"/>
            </a:pPr>
            <a:r>
              <a:rPr lang="en-US" sz="1800" dirty="0" smtClean="0"/>
              <a:t>Albert </a:t>
            </a:r>
            <a:r>
              <a:rPr lang="en-US" sz="1800" dirty="0" err="1" smtClean="0"/>
              <a:t>Bandura’s</a:t>
            </a:r>
            <a:r>
              <a:rPr lang="en-US" sz="1800" dirty="0" smtClean="0"/>
              <a:t>  social learning theory, students learn by observing and imitating model in their surrounding (McLeod, 2011). </a:t>
            </a:r>
          </a:p>
          <a:p>
            <a:pPr algn="ctr">
              <a:buFont typeface="Wingdings" pitchFamily="2" charset="2"/>
              <a:buChar char="v"/>
            </a:pPr>
            <a:endParaRPr lang="en-US" sz="1800" dirty="0" smtClean="0"/>
          </a:p>
          <a:p>
            <a:pPr algn="ctr">
              <a:buFont typeface="Wingdings" pitchFamily="2" charset="2"/>
              <a:buChar char="v"/>
            </a:pPr>
            <a:r>
              <a:rPr lang="en-US" sz="1800" dirty="0" smtClean="0"/>
              <a:t>Ausubel’s meaningful verbal learning theory, learners  create meaningful learning from rote learning when they link new knowledge to existing knowledge in the schema (</a:t>
            </a:r>
            <a:r>
              <a:rPr lang="en-US" sz="1800" dirty="0" err="1" smtClean="0"/>
              <a:t>Hassard</a:t>
            </a:r>
            <a:r>
              <a:rPr lang="en-US" sz="1800" dirty="0" smtClean="0"/>
              <a:t>, 2003).</a:t>
            </a:r>
          </a:p>
          <a:p>
            <a:pPr algn="ctr">
              <a:buFont typeface="Wingdings" pitchFamily="2" charset="2"/>
              <a:buChar char="v"/>
            </a:pPr>
            <a:endParaRPr lang="en-US" sz="1800" dirty="0" smtClean="0"/>
          </a:p>
          <a:p>
            <a:pPr algn="ctr">
              <a:buFont typeface="Wingdings" pitchFamily="2" charset="2"/>
              <a:buChar char="v"/>
            </a:pPr>
            <a:endParaRPr lang="en-US" sz="1800" dirty="0" smtClean="0"/>
          </a:p>
          <a:p>
            <a:pPr algn="ctr">
              <a:buFont typeface="Wingdings" pitchFamily="2" charset="2"/>
              <a:buChar char="v"/>
            </a:pPr>
            <a:r>
              <a:rPr lang="en-US" sz="1800" dirty="0" smtClean="0"/>
              <a:t>Constructivism theory, learners create knowledge for themselves by interacting with teacher  and other learners in a classroom, the teacher’s role is mainly to assist learner construct their knowledge, </a:t>
            </a:r>
            <a:r>
              <a:rPr lang="en-US" sz="1800" i="1" dirty="0" smtClean="0"/>
              <a:t>Constructivism “Student-centered Learning vs. Traditionalism</a:t>
            </a:r>
            <a:r>
              <a:rPr lang="en-US" sz="1800" dirty="0" smtClean="0"/>
              <a:t> (Rogers, 2009).</a:t>
            </a:r>
          </a:p>
          <a:p>
            <a:pPr algn="ctr">
              <a:buFont typeface="Wingdings" pitchFamily="2" charset="2"/>
              <a:buChar char="v"/>
            </a:pPr>
            <a:endParaRPr lang="en-US" sz="1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371600"/>
            <a:ext cx="7851648" cy="533400"/>
          </a:xfrm>
        </p:spPr>
        <p:txBody>
          <a:bodyPr>
            <a:normAutofit fontScale="90000"/>
          </a:bodyPr>
          <a:lstStyle/>
          <a:p>
            <a:pPr algn="ctr"/>
            <a:r>
              <a:rPr lang="en-US" dirty="0" smtClean="0">
                <a:latin typeface="Times New Roman" pitchFamily="18" charset="0"/>
                <a:cs typeface="Times New Roman" pitchFamily="18" charset="0"/>
              </a:rPr>
              <a:t>Literature Review cont..</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152400" y="1295400"/>
            <a:ext cx="8839200" cy="5257800"/>
          </a:xfrm>
        </p:spPr>
        <p:txBody>
          <a:bodyPr>
            <a:normAutofit fontScale="92500" lnSpcReduction="20000"/>
          </a:bodyPr>
          <a:lstStyle/>
          <a:p>
            <a:pPr algn="l">
              <a:buFont typeface="Wingdings" pitchFamily="2" charset="2"/>
              <a:buChar char="v"/>
            </a:pPr>
            <a:r>
              <a:rPr lang="en-US" sz="1800" dirty="0" smtClean="0"/>
              <a:t>  Graphic organizers help learners to understand task by nurturing active participation, decrease dependency on rote learning and memorization, tap into learners’ prior knowledge, and show association between concepts to build new understanding (</a:t>
            </a:r>
            <a:r>
              <a:rPr lang="en-US" sz="1800" dirty="0" err="1" smtClean="0"/>
              <a:t>Kirylo</a:t>
            </a:r>
            <a:r>
              <a:rPr lang="en-US" sz="1800" dirty="0" smtClean="0"/>
              <a:t>  &amp; Millet, 2000). </a:t>
            </a:r>
          </a:p>
          <a:p>
            <a:pPr algn="ctr">
              <a:buFont typeface="Wingdings" pitchFamily="2" charset="2"/>
              <a:buChar char="v"/>
            </a:pPr>
            <a:endParaRPr lang="en-US" sz="1800" dirty="0" smtClean="0"/>
          </a:p>
          <a:p>
            <a:pPr algn="l">
              <a:buFont typeface="Wingdings" pitchFamily="2" charset="2"/>
              <a:buChar char="v"/>
            </a:pPr>
            <a:r>
              <a:rPr lang="en-US" sz="1800" dirty="0" smtClean="0"/>
              <a:t>The  SIOP model (Sheltered Instruction Observation Protocol)  frame work  presents information in a meaningful way that enhances learning (</a:t>
            </a:r>
            <a:r>
              <a:rPr lang="en-US" sz="1800" dirty="0" err="1" smtClean="0"/>
              <a:t>Eckevarria</a:t>
            </a:r>
            <a:r>
              <a:rPr lang="en-US" sz="1800" dirty="0" smtClean="0"/>
              <a:t>   &amp; Vogt, 2010).</a:t>
            </a:r>
          </a:p>
          <a:p>
            <a:pPr algn="ctr">
              <a:buFont typeface="Wingdings" pitchFamily="2" charset="2"/>
              <a:buChar char="v"/>
            </a:pPr>
            <a:endParaRPr lang="en-US" sz="1800" dirty="0" smtClean="0"/>
          </a:p>
          <a:p>
            <a:pPr algn="l">
              <a:buFont typeface="Wingdings" pitchFamily="2" charset="2"/>
              <a:buChar char="v"/>
            </a:pPr>
            <a:r>
              <a:rPr lang="en-US" sz="1800" dirty="0" smtClean="0"/>
              <a:t> The Line C model for teaching literacy in context was used by researchers  in 2009. Students’ performance were compared against state wide standards-based test, 67% of the students scored above proficient in English Language Arts compare with the state average of 47% above average ( Miller  &amp; Veatch, 2010).</a:t>
            </a:r>
          </a:p>
          <a:p>
            <a:pPr algn="l">
              <a:buFont typeface="Wingdings" pitchFamily="2" charset="2"/>
              <a:buChar char="v"/>
            </a:pPr>
            <a:endParaRPr lang="en-US" sz="1800" dirty="0" smtClean="0"/>
          </a:p>
          <a:p>
            <a:pPr algn="l">
              <a:buFont typeface="Wingdings" pitchFamily="2" charset="2"/>
              <a:buChar char="v"/>
            </a:pPr>
            <a:endParaRPr lang="en-US" sz="1800" dirty="0" smtClean="0"/>
          </a:p>
          <a:p>
            <a:pPr algn="l">
              <a:buFont typeface="Wingdings" pitchFamily="2" charset="2"/>
              <a:buChar char="v"/>
            </a:pPr>
            <a:r>
              <a:rPr lang="en-US" sz="1800" dirty="0" smtClean="0"/>
              <a:t>Think-</a:t>
            </a:r>
            <a:r>
              <a:rPr lang="en-US" sz="1800" dirty="0" err="1" smtClean="0"/>
              <a:t>Tac</a:t>
            </a:r>
            <a:r>
              <a:rPr lang="en-US" sz="1800" dirty="0" smtClean="0"/>
              <a:t>- Toe  an alternative  strategy  to  worksheets is highly motivational  and  integrating  in developing literacy skills  (</a:t>
            </a:r>
            <a:r>
              <a:rPr lang="en-US" sz="1800" dirty="0" err="1" smtClean="0"/>
              <a:t>Samblis</a:t>
            </a:r>
            <a:r>
              <a:rPr lang="en-US" sz="1800" dirty="0" smtClean="0"/>
              <a:t>, 2006).</a:t>
            </a:r>
          </a:p>
          <a:p>
            <a:pPr algn="l">
              <a:buFont typeface="Wingdings" pitchFamily="2" charset="2"/>
              <a:buChar char="v"/>
            </a:pPr>
            <a:endParaRPr lang="en-US" sz="1800" dirty="0" smtClean="0"/>
          </a:p>
          <a:p>
            <a:pPr algn="l">
              <a:buFont typeface="Wingdings" pitchFamily="2" charset="2"/>
              <a:buChar char="v"/>
            </a:pPr>
            <a:endParaRPr lang="en-US" sz="1800" dirty="0" smtClean="0"/>
          </a:p>
          <a:p>
            <a:r>
              <a:rPr lang="en-US" sz="1800" dirty="0" smtClean="0"/>
              <a:t> </a:t>
            </a:r>
          </a:p>
          <a:p>
            <a:r>
              <a:rPr lang="en-US" sz="1800" dirty="0" smtClean="0"/>
              <a:t>    </a:t>
            </a:r>
          </a:p>
          <a:p>
            <a:r>
              <a:rPr lang="en-US" sz="1800" dirty="0" smtClean="0"/>
              <a:t>  </a:t>
            </a:r>
          </a:p>
          <a:p>
            <a:pPr algn="l">
              <a:buFont typeface="Wingdings" pitchFamily="2" charset="2"/>
              <a:buChar char="v"/>
            </a:pPr>
            <a:endParaRPr lang="en-US" sz="1800" dirty="0" smtClean="0"/>
          </a:p>
          <a:p>
            <a:pPr algn="ctr">
              <a:buFont typeface="Wingdings" pitchFamily="2" charset="2"/>
              <a:buChar char="v"/>
            </a:pPr>
            <a:endParaRPr lang="en-US" sz="1800" dirty="0"/>
          </a:p>
        </p:txBody>
      </p:sp>
      <p:pic>
        <p:nvPicPr>
          <p:cNvPr id="5" name="Picture 2" descr="C:\Users\Michelle\AppData\Local\Microsoft\Windows\Temporary Internet Files\Content.IE5\GKEIXQG7\MP900439449[2].jpg"/>
          <p:cNvPicPr>
            <a:picLocks noChangeAspect="1" noChangeArrowheads="1"/>
          </p:cNvPicPr>
          <p:nvPr/>
        </p:nvPicPr>
        <p:blipFill>
          <a:blip r:embed="rId2" cstate="print"/>
          <a:srcRect/>
          <a:stretch>
            <a:fillRect/>
          </a:stretch>
        </p:blipFill>
        <p:spPr bwMode="auto">
          <a:xfrm>
            <a:off x="6324600" y="5105400"/>
            <a:ext cx="2382180" cy="166069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533400"/>
            <a:ext cx="7851648" cy="914400"/>
          </a:xfrm>
        </p:spPr>
        <p:txBody>
          <a:bodyPr>
            <a:normAutofit/>
          </a:bodyPr>
          <a:lstStyle/>
          <a:p>
            <a:pPr algn="ctr"/>
            <a:r>
              <a:rPr lang="en-US" dirty="0" smtClean="0">
                <a:latin typeface="Times New Roman" pitchFamily="18" charset="0"/>
                <a:cs typeface="Times New Roman" pitchFamily="18" charset="0"/>
              </a:rPr>
              <a:t>Literature Review cont..</a:t>
            </a:r>
            <a:endParaRPr lang="en-US" dirty="0"/>
          </a:p>
        </p:txBody>
      </p:sp>
      <p:sp>
        <p:nvSpPr>
          <p:cNvPr id="3" name="Subtitle 2"/>
          <p:cNvSpPr>
            <a:spLocks noGrp="1"/>
          </p:cNvSpPr>
          <p:nvPr>
            <p:ph type="subTitle" idx="1"/>
          </p:nvPr>
        </p:nvSpPr>
        <p:spPr>
          <a:xfrm>
            <a:off x="304800" y="1447800"/>
            <a:ext cx="8686800" cy="5257800"/>
          </a:xfrm>
        </p:spPr>
        <p:txBody>
          <a:bodyPr>
            <a:normAutofit/>
          </a:bodyPr>
          <a:lstStyle/>
          <a:p>
            <a:pPr algn="ctr">
              <a:buFont typeface="Wingdings" pitchFamily="2" charset="2"/>
              <a:buChar char="v"/>
            </a:pPr>
            <a:r>
              <a:rPr lang="en-US" dirty="0" smtClean="0"/>
              <a:t> </a:t>
            </a:r>
            <a:r>
              <a:rPr lang="en-US" sz="1800" dirty="0" smtClean="0"/>
              <a:t>Chen,</a:t>
            </a:r>
            <a:r>
              <a:rPr lang="en-US" sz="1800" b="1" dirty="0" smtClean="0"/>
              <a:t> </a:t>
            </a:r>
            <a:r>
              <a:rPr lang="en-US" sz="1800" dirty="0" err="1" smtClean="0"/>
              <a:t>DeBarger</a:t>
            </a:r>
            <a:r>
              <a:rPr lang="en-US" sz="1800" dirty="0" smtClean="0"/>
              <a:t>, Means, Padilla (2011, p.4) stated that “in the past, teacher training generally did not include data analysis skills or data-driven decision-making processes (</a:t>
            </a:r>
            <a:r>
              <a:rPr lang="en-US" sz="1800" dirty="0" err="1" smtClean="0"/>
              <a:t>Choppin</a:t>
            </a:r>
            <a:r>
              <a:rPr lang="en-US" sz="1800" dirty="0" smtClean="0"/>
              <a:t> 2002). Without data skills, teachers  are ill prepared to use data effectively to provide instruction that matches students’ needs” </a:t>
            </a:r>
          </a:p>
          <a:p>
            <a:pPr algn="ctr">
              <a:buFont typeface="Wingdings" pitchFamily="2" charset="2"/>
              <a:buChar char="v"/>
            </a:pPr>
            <a:endParaRPr lang="en-US" sz="1800" dirty="0" smtClean="0"/>
          </a:p>
          <a:p>
            <a:pPr algn="ctr">
              <a:buFont typeface="Wingdings" pitchFamily="2" charset="2"/>
              <a:buChar char="v"/>
            </a:pPr>
            <a:r>
              <a:rPr lang="en-US" sz="1800" dirty="0" smtClean="0"/>
              <a:t>Data Analysis Framework an instructional tool that provides school teams with a method for arranging, interpreting, and using multiple source and type of data for  instructional decision making was proposed, because many classroom teachers  failed to collect and use   data (Edwards, </a:t>
            </a:r>
            <a:r>
              <a:rPr lang="en-US" sz="1800" dirty="0" err="1" smtClean="0"/>
              <a:t>Mokhtari</a:t>
            </a:r>
            <a:r>
              <a:rPr lang="en-US" sz="1800" dirty="0" smtClean="0"/>
              <a:t>, &amp; Rosemary, 2007)</a:t>
            </a:r>
          </a:p>
          <a:p>
            <a:pPr algn="ctr">
              <a:buFont typeface="Wingdings" pitchFamily="2" charset="2"/>
              <a:buChar char="v"/>
            </a:pPr>
            <a:endParaRPr lang="en-US" sz="1800" dirty="0" smtClean="0"/>
          </a:p>
          <a:p>
            <a:pPr algn="l">
              <a:buFont typeface="Wingdings" pitchFamily="2" charset="2"/>
              <a:buChar char="v"/>
            </a:pPr>
            <a:r>
              <a:rPr lang="en-US" sz="1800" dirty="0" smtClean="0"/>
              <a:t>Although some students receive good quality classroom instruction</a:t>
            </a:r>
          </a:p>
          <a:p>
            <a:pPr algn="l"/>
            <a:r>
              <a:rPr lang="en-US" sz="1800" dirty="0" smtClean="0"/>
              <a:t>they will continue to struggle  with literacy if instructions are not</a:t>
            </a:r>
          </a:p>
          <a:p>
            <a:pPr algn="l"/>
            <a:r>
              <a:rPr lang="en-US" sz="1800" dirty="0" smtClean="0"/>
              <a:t> tailored to their specific strengths and weaknesses.</a:t>
            </a:r>
          </a:p>
        </p:txBody>
      </p:sp>
      <p:pic>
        <p:nvPicPr>
          <p:cNvPr id="12289" name="Picture 1" descr="C:\Users\Michelle\AppData\Local\Microsoft\Windows\Temporary Internet Files\Content.IE5\OTEFRIHS\MC900290890[1].wmf"/>
          <p:cNvPicPr>
            <a:picLocks noChangeAspect="1" noChangeArrowheads="1"/>
          </p:cNvPicPr>
          <p:nvPr/>
        </p:nvPicPr>
        <p:blipFill>
          <a:blip r:embed="rId2" cstate="print"/>
          <a:srcRect/>
          <a:stretch>
            <a:fillRect/>
          </a:stretch>
        </p:blipFill>
        <p:spPr bwMode="auto">
          <a:xfrm>
            <a:off x="6781799" y="4612190"/>
            <a:ext cx="2221461" cy="194101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533400"/>
            <a:ext cx="7851648" cy="685800"/>
          </a:xfrm>
        </p:spPr>
        <p:txBody>
          <a:bodyPr>
            <a:normAutofit fontScale="90000"/>
          </a:bodyPr>
          <a:lstStyle/>
          <a:p>
            <a:r>
              <a:rPr lang="en-US" dirty="0" smtClean="0">
                <a:latin typeface="Times New Roman" pitchFamily="18" charset="0"/>
                <a:cs typeface="Times New Roman" pitchFamily="18" charset="0"/>
              </a:rPr>
              <a:t>Literature Review cont..</a:t>
            </a:r>
            <a:endParaRPr lang="en-US" dirty="0"/>
          </a:p>
        </p:txBody>
      </p:sp>
      <p:sp>
        <p:nvSpPr>
          <p:cNvPr id="3" name="Subtitle 2"/>
          <p:cNvSpPr>
            <a:spLocks noGrp="1"/>
          </p:cNvSpPr>
          <p:nvPr>
            <p:ph type="subTitle" idx="1"/>
          </p:nvPr>
        </p:nvSpPr>
        <p:spPr>
          <a:xfrm>
            <a:off x="533400" y="1295400"/>
            <a:ext cx="8305800" cy="5334000"/>
          </a:xfrm>
        </p:spPr>
        <p:txBody>
          <a:bodyPr>
            <a:normAutofit lnSpcReduction="10000"/>
          </a:bodyPr>
          <a:lstStyle/>
          <a:p>
            <a:pPr algn="ctr"/>
            <a:r>
              <a:rPr lang="en-US" dirty="0" smtClean="0"/>
              <a:t>Pros  of  Worksheets</a:t>
            </a:r>
          </a:p>
          <a:p>
            <a:pPr algn="l">
              <a:buFont typeface="Wingdings" pitchFamily="2" charset="2"/>
              <a:buChar char="v"/>
            </a:pPr>
            <a:r>
              <a:rPr lang="en-US" sz="2000" dirty="0" smtClean="0"/>
              <a:t>Worksheets help students to construct knowledge, used to   assess students and get feedback, use as supplemental material to text books in authentic lesson,  and build scaffold for  some teaching strategies (</a:t>
            </a:r>
            <a:r>
              <a:rPr lang="en-US" sz="2000" dirty="0" err="1" smtClean="0"/>
              <a:t>Demircioglu</a:t>
            </a:r>
            <a:r>
              <a:rPr lang="en-US" sz="2000" dirty="0" smtClean="0"/>
              <a:t> &amp; </a:t>
            </a:r>
            <a:r>
              <a:rPr lang="en-US" sz="2000" dirty="0" err="1" smtClean="0"/>
              <a:t>Kaymakci</a:t>
            </a:r>
            <a:r>
              <a:rPr lang="en-US" sz="2000" dirty="0" smtClean="0"/>
              <a:t>, 2011).</a:t>
            </a:r>
          </a:p>
          <a:p>
            <a:pPr algn="l">
              <a:buFont typeface="Wingdings" pitchFamily="2" charset="2"/>
              <a:buChar char="v"/>
            </a:pPr>
            <a:endParaRPr lang="en-US" dirty="0" smtClean="0"/>
          </a:p>
          <a:p>
            <a:pPr algn="l">
              <a:buFont typeface="Wingdings" pitchFamily="2" charset="2"/>
              <a:buChar char="v"/>
            </a:pPr>
            <a:r>
              <a:rPr lang="en-US" sz="2000" dirty="0" smtClean="0"/>
              <a:t>Worksheets  are effective in enhancing knowledge acquisition when learners have prior knowledge of the subject matter and when they are designed  using  the open task format (Harms &amp; </a:t>
            </a:r>
            <a:r>
              <a:rPr lang="en-US" sz="2000" dirty="0" err="1" smtClean="0"/>
              <a:t>Krombab</a:t>
            </a:r>
            <a:r>
              <a:rPr lang="en-US" sz="2000" dirty="0" smtClean="0"/>
              <a:t>, 2008). </a:t>
            </a:r>
          </a:p>
          <a:p>
            <a:pPr algn="l">
              <a:buFont typeface="Wingdings" pitchFamily="2" charset="2"/>
              <a:buChar char="v"/>
            </a:pPr>
            <a:endParaRPr lang="en-US" sz="2000" dirty="0" smtClean="0"/>
          </a:p>
          <a:p>
            <a:pPr algn="l">
              <a:buFont typeface="Wingdings" pitchFamily="2" charset="2"/>
              <a:buChar char="v"/>
            </a:pPr>
            <a:r>
              <a:rPr lang="en-US" sz="2000" dirty="0" smtClean="0"/>
              <a:t>Teacher can create their own work sheets or buy ready-made ones, many   sites are available on the web that allow teachers to create and or make their own.  ELS HQ one of the better sites available allows users to create their own worksheets, print, save or add to a community collection; it has 17 different formats with picture flashcard, labeling exercise, bingo games and others (Eastman, 2006).</a:t>
            </a:r>
          </a:p>
          <a:p>
            <a:pPr algn="l">
              <a:buFont typeface="Wingdings" pitchFamily="2" charset="2"/>
              <a:buChar char="v"/>
            </a:pPr>
            <a:endParaRPr lang="en-US"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57200"/>
            <a:ext cx="7851648" cy="990600"/>
          </a:xfrm>
        </p:spPr>
        <p:txBody>
          <a:bodyPr>
            <a:normAutofit/>
          </a:bodyPr>
          <a:lstStyle/>
          <a:p>
            <a:r>
              <a:rPr lang="en-US" dirty="0" smtClean="0">
                <a:latin typeface="Times New Roman" pitchFamily="18" charset="0"/>
                <a:cs typeface="Times New Roman" pitchFamily="18" charset="0"/>
              </a:rPr>
              <a:t>Literature Review cont..</a:t>
            </a:r>
            <a:endParaRPr lang="en-US" dirty="0"/>
          </a:p>
        </p:txBody>
      </p:sp>
      <p:sp>
        <p:nvSpPr>
          <p:cNvPr id="3" name="Subtitle 2"/>
          <p:cNvSpPr>
            <a:spLocks noGrp="1"/>
          </p:cNvSpPr>
          <p:nvPr>
            <p:ph type="subTitle" idx="1"/>
          </p:nvPr>
        </p:nvSpPr>
        <p:spPr>
          <a:xfrm>
            <a:off x="533400" y="1524000"/>
            <a:ext cx="8382000" cy="5105400"/>
          </a:xfrm>
        </p:spPr>
        <p:txBody>
          <a:bodyPr>
            <a:normAutofit/>
          </a:bodyPr>
          <a:lstStyle/>
          <a:p>
            <a:pPr algn="ctr"/>
            <a:r>
              <a:rPr lang="en-US" dirty="0" smtClean="0"/>
              <a:t>Cons  of  Worksheets</a:t>
            </a:r>
          </a:p>
          <a:p>
            <a:pPr algn="ctr">
              <a:buFont typeface="Wingdings" pitchFamily="2" charset="2"/>
              <a:buChar char="v"/>
            </a:pPr>
            <a:r>
              <a:rPr lang="en-US" dirty="0" smtClean="0"/>
              <a:t>Assigning worksheets as seatwork activities to occupy students’ time while teacher teaches some other students, does not provide on –the- spot teacher intervention (</a:t>
            </a:r>
            <a:r>
              <a:rPr lang="en-US" dirty="0" err="1" smtClean="0"/>
              <a:t>Pincus</a:t>
            </a:r>
            <a:r>
              <a:rPr lang="en-US" dirty="0" smtClean="0"/>
              <a:t>, 2005).</a:t>
            </a:r>
          </a:p>
          <a:p>
            <a:pPr algn="ctr">
              <a:buFont typeface="Wingdings" pitchFamily="2" charset="2"/>
              <a:buChar char="v"/>
            </a:pPr>
            <a:endParaRPr lang="en-US" dirty="0" smtClean="0"/>
          </a:p>
          <a:p>
            <a:pPr algn="ctr">
              <a:buFont typeface="Wingdings" pitchFamily="2" charset="2"/>
              <a:buChar char="v"/>
            </a:pPr>
            <a:r>
              <a:rPr lang="en-US" dirty="0" smtClean="0"/>
              <a:t>Many  workbook tasks which are a component of package programs lack interest, lack rich instructional opportunities, lack plain objectives, give incorrect feedback and take up valuable teaching time (Pincus,2005). </a:t>
            </a:r>
          </a:p>
          <a:p>
            <a:pPr algn="ct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898</TotalTime>
  <Words>2374</Words>
  <Application>Microsoft Office PowerPoint</Application>
  <PresentationFormat>On-screen Show (4:3)</PresentationFormat>
  <Paragraphs>222</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Flow</vt:lpstr>
      <vt:lpstr>ARE WORKSHEETS  EFFECTIVE AS AN INSTRUCTIONAL  AND Assessment  TOOL IN DEVELOPING LITERACY SKILLS?</vt:lpstr>
      <vt:lpstr>TABLE OF CONTENTS </vt:lpstr>
      <vt:lpstr>Introduction</vt:lpstr>
      <vt:lpstr> Statement of the Problem</vt:lpstr>
      <vt:lpstr>Literature Review cont.. </vt:lpstr>
      <vt:lpstr>Literature Review cont.. </vt:lpstr>
      <vt:lpstr>Literature Review cont..</vt:lpstr>
      <vt:lpstr>Literature Review cont..</vt:lpstr>
      <vt:lpstr>Literature Review cont..</vt:lpstr>
      <vt:lpstr>Statement of Hypothesis</vt:lpstr>
      <vt:lpstr>Method</vt:lpstr>
      <vt:lpstr>Consent form (principal)</vt:lpstr>
      <vt:lpstr>Consent form ( parent)</vt:lpstr>
      <vt:lpstr>Worksheet  From ELS HQ link</vt:lpstr>
      <vt:lpstr>References</vt:lpstr>
      <vt:lpstr>References cont..</vt:lpstr>
      <vt:lpstr>References continue..</vt:lpstr>
      <vt:lpstr>References cont..</vt:lpstr>
      <vt:lpstr>Final thoughts</vt:lpstr>
    </vt:vector>
  </TitlesOfParts>
  <Company>Suez Energy North America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ARE WORKSHEETS  EFFECTIVE AS AN INSTRUCTIONAL  AND ASSESSMRNT  TOOL IN DEVELOPING LITERACY SKILLS?</dc:title>
  <dc:creator>Michelle wildman</dc:creator>
  <cp:lastModifiedBy>Michelle wildman</cp:lastModifiedBy>
  <cp:revision>92</cp:revision>
  <dcterms:created xsi:type="dcterms:W3CDTF">2012-12-09T06:47:54Z</dcterms:created>
  <dcterms:modified xsi:type="dcterms:W3CDTF">2012-12-11T19:22:54Z</dcterms:modified>
</cp:coreProperties>
</file>